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Montserrat"/>
      <p:regular r:id="rId41"/>
      <p:bold r:id="rId42"/>
      <p:italic r:id="rId43"/>
      <p:boldItalic r:id="rId44"/>
    </p:embeddedFont>
    <p:embeddedFont>
      <p:font typeface="Bebas Neue"/>
      <p:regular r:id="rId45"/>
    </p:embeddedFont>
    <p:embeddedFont>
      <p:font typeface="PT Sans"/>
      <p:regular r:id="rId46"/>
      <p:bold r:id="rId47"/>
      <p:italic r:id="rId48"/>
      <p:boldItalic r:id="rId49"/>
    </p:embeddedFont>
    <p:embeddedFont>
      <p:font typeface="Archivo Black"/>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518E92-E0D9-4F13-834C-D4B5B5570202}">
  <a:tblStyle styleId="{01518E92-E0D9-4F13-834C-D4B5B5570202}"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PTSans-regular.fntdata"/><Relationship Id="rId45"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italic.fntdata"/><Relationship Id="rId47" Type="http://schemas.openxmlformats.org/officeDocument/2006/relationships/font" Target="fonts/PTSans-bold.fntdata"/><Relationship Id="rId49" Type="http://schemas.openxmlformats.org/officeDocument/2006/relationships/font" Target="fonts/P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aleway-regular.fntdata"/><Relationship Id="rId36" Type="http://schemas.openxmlformats.org/officeDocument/2006/relationships/slide" Target="slides/slide31.xml"/><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ArchivoBlack-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f33e93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f33e935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ff8fbc16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7ff8fbc16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01. Correlation Matrix</a:t>
            </a:r>
            <a:endParaRPr b="1"/>
          </a:p>
          <a:p>
            <a:pPr indent="0" lvl="0" marL="0" rtl="0" algn="l">
              <a:spcBef>
                <a:spcPts val="0"/>
              </a:spcBef>
              <a:spcAft>
                <a:spcPts val="0"/>
              </a:spcAft>
              <a:buClr>
                <a:schemeClr val="dk1"/>
              </a:buClr>
              <a:buSzPts val="1100"/>
              <a:buFont typeface="Arial"/>
              <a:buNone/>
            </a:pPr>
            <a:r>
              <a:rPr lang="en"/>
              <a:t>Purpose: The correlation matrix was utilized to analyze the relationships between key variables (Close price, Volume, and Marketcap) for each targeted cryptocurrency.</a:t>
            </a:r>
            <a:endParaRPr/>
          </a:p>
          <a:p>
            <a:pPr indent="0" lvl="0" marL="0" rtl="0" algn="l">
              <a:spcBef>
                <a:spcPts val="0"/>
              </a:spcBef>
              <a:spcAft>
                <a:spcPts val="0"/>
              </a:spcAft>
              <a:buClr>
                <a:schemeClr val="dk1"/>
              </a:buClr>
              <a:buSzPts val="1100"/>
              <a:buFont typeface="Arial"/>
              <a:buNone/>
            </a:pPr>
            <a:r>
              <a:rPr lang="en"/>
              <a:t>Explanation: By calculating the correlation coefficients, the matrix highlights how closely these variables move together. For example, a strong positive correlation between Close price and Marketcap is expected, as Marketcap is directly influenced by the price. Conversely, the correlation between Volume and Marketcap can provide insights into market activity and its impact on a cryptocurrency’s valuation. This analysis helps to understand the underlying dynamics between different factors that influence the performance of the cryptocurrency.</a:t>
            </a:r>
            <a:endParaRPr/>
          </a:p>
          <a:p>
            <a:pPr indent="0" lvl="0" marL="0" rtl="0" algn="l">
              <a:spcBef>
                <a:spcPts val="0"/>
              </a:spcBef>
              <a:spcAft>
                <a:spcPts val="0"/>
              </a:spcAft>
              <a:buClr>
                <a:schemeClr val="dk1"/>
              </a:buClr>
              <a:buSzPts val="1100"/>
              <a:buFont typeface="Arial"/>
              <a:buNone/>
            </a:pPr>
            <a:r>
              <a:rPr b="1" lang="en"/>
              <a:t>02. Box Plot</a:t>
            </a:r>
            <a:endParaRPr b="1"/>
          </a:p>
          <a:p>
            <a:pPr indent="0" lvl="0" marL="0" rtl="0" algn="l">
              <a:spcBef>
                <a:spcPts val="0"/>
              </a:spcBef>
              <a:spcAft>
                <a:spcPts val="0"/>
              </a:spcAft>
              <a:buClr>
                <a:schemeClr val="dk1"/>
              </a:buClr>
              <a:buSzPts val="1100"/>
              <a:buFont typeface="Arial"/>
              <a:buNone/>
            </a:pPr>
            <a:r>
              <a:rPr lang="en"/>
              <a:t>Purpose: The box plot was employed to provide a detailed quantitative view of each cryptocurrency's performance, particularly focusing on price distribution.</a:t>
            </a:r>
            <a:endParaRPr/>
          </a:p>
          <a:p>
            <a:pPr indent="0" lvl="0" marL="0" rtl="0" algn="l">
              <a:spcBef>
                <a:spcPts val="0"/>
              </a:spcBef>
              <a:spcAft>
                <a:spcPts val="0"/>
              </a:spcAft>
              <a:buClr>
                <a:schemeClr val="dk1"/>
              </a:buClr>
              <a:buSzPts val="1100"/>
              <a:buFont typeface="Arial"/>
              <a:buNone/>
            </a:pPr>
            <a:r>
              <a:rPr lang="en"/>
              <a:t>Explanation: The box plot displays the spread and skewness of the cryptocurrency prices by showing the median, quartiles, and potential outliers. This visualization helps identify the range of typical prices, the consistency of the cryptocurrency’s performance, and any anomalies (e.g., extreme highs or lows). By visualizing the distribution of prices, stakeholders can gain insights into the stability or volatility of the cryptocurrency, aiding in making informed decisions based on historical performance data.</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ff8fbc16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7ff8fbc16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f2990ae0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f2990ae0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Bitcoin Closing Prices Over Time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Time Span:</a:t>
            </a:r>
            <a:r>
              <a:rPr lang="en">
                <a:solidFill>
                  <a:schemeClr val="dk1"/>
                </a:solidFill>
              </a:rPr>
              <a:t> The graph displays Bitcoin's closing prices from around 2013 to 2021.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Price Trend:</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Early Period (2013-2016):</a:t>
            </a:r>
            <a:r>
              <a:rPr lang="en">
                <a:solidFill>
                  <a:schemeClr val="dk1"/>
                </a:solidFill>
              </a:rPr>
              <a:t> Bitcoin’s price remained relatively low, with minor fluctuations, reflecting its nascent stage in the market and lower adoption levels.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2017 Bull Run:</a:t>
            </a:r>
            <a:r>
              <a:rPr lang="en">
                <a:solidFill>
                  <a:schemeClr val="dk1"/>
                </a:solidFill>
              </a:rPr>
              <a:t> A significant upward trend begins in 2017, culminating in a sharp spike in price towards the end of the year. This was the first major bull run for Bitcoin, where it gained mainstream attention and hit nearly $20,000 before experiencing a significant correction in early 2018.</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2018-2020:</a:t>
            </a:r>
            <a:r>
              <a:rPr lang="en">
                <a:solidFill>
                  <a:schemeClr val="dk1"/>
                </a:solidFill>
              </a:rPr>
              <a:t> After the 2017 peak, Bitcoin’s price went through a prolonged period of correction, known as the "crypto winter," where prices fell and stabilized at lower levels.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2020-2021 Rally:</a:t>
            </a:r>
            <a:r>
              <a:rPr lang="en">
                <a:solidFill>
                  <a:schemeClr val="dk1"/>
                </a:solidFill>
              </a:rPr>
              <a:t> Starting in late 2020, Bitcoin experienced another sharp rise, reaching new all-time highs in 2021, driven by factors such as institutional adoption, macroeconomic factors like inflation concerns, and increasing interest from retail investors. The price reached around $60,000, showcasing its volatile nature and potential for rapid growth.</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Ethereum Closing Prices Over Time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Time Span:</a:t>
            </a:r>
            <a:r>
              <a:rPr lang="en">
                <a:solidFill>
                  <a:schemeClr val="dk1"/>
                </a:solidFill>
              </a:rPr>
              <a:t> The graph illustrates Ethereum's closing prices from its inception in 2015 up to around 2019.</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Price Trend:</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Early Period (2015-2016):</a:t>
            </a:r>
            <a:r>
              <a:rPr lang="en">
                <a:solidFill>
                  <a:schemeClr val="dk1"/>
                </a:solidFill>
              </a:rPr>
              <a:t> Ethereum’s price was very low during its initial years, as it was still relatively unknown and in the process of establishing its platform and use cases.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2017 Bull Run:</a:t>
            </a:r>
            <a:r>
              <a:rPr lang="en">
                <a:solidFill>
                  <a:schemeClr val="dk1"/>
                </a:solidFill>
              </a:rPr>
              <a:t> Similar to Bitcoin, Ethereum saw a significant price increase in 2017. The price surged dramatically as the platform gained popularity for its smart contract capabilities, driving demand for Ether (ETH) as a utility token. Ethereum reached a peak of around $1,400 in early 2018.</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Post-2017 Correction:</a:t>
            </a:r>
            <a:r>
              <a:rPr lang="en">
                <a:solidFill>
                  <a:schemeClr val="dk1"/>
                </a:solidFill>
              </a:rPr>
              <a:t> After the 2017 peak, Ethereum experienced a substantial correction, with prices dropping sharply in 2018, mirroring the broader cryptocurrency market downturn. However, Ethereum’s price began to stabilize and saw moderate growth in subsequent years.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Early 2020s (Not fully shown):</a:t>
            </a:r>
            <a:r>
              <a:rPr lang="en">
                <a:solidFill>
                  <a:schemeClr val="dk1"/>
                </a:solidFill>
              </a:rPr>
              <a:t> While the graph ends around 2019, Ethereum's price would later experience a similar pattern to Bitcoin, with a significant rally in 2020-2021, largely driven by the explosion of decentralized finance (DeFi) and non-fungible tokens (NFTs), both of which heavily utilize the Ethereum network.</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2990ae0f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f2990ae0f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Solana (SOL) Closing Prices Over Time</a:t>
            </a:r>
            <a:endParaRPr b="1"/>
          </a:p>
          <a:p>
            <a:pPr indent="0" lvl="0" marL="0" rtl="0" algn="l">
              <a:spcBef>
                <a:spcPts val="0"/>
              </a:spcBef>
              <a:spcAft>
                <a:spcPts val="0"/>
              </a:spcAft>
              <a:buClr>
                <a:schemeClr val="dk1"/>
              </a:buClr>
              <a:buSzPts val="1100"/>
              <a:buFont typeface="Arial"/>
              <a:buNone/>
            </a:pPr>
            <a:r>
              <a:rPr lang="en"/>
              <a:t>- Time Span: Approximately 2013 to 2014.</a:t>
            </a:r>
            <a:endParaRPr/>
          </a:p>
          <a:p>
            <a:pPr indent="0" lvl="0" marL="0" rtl="0" algn="l">
              <a:spcBef>
                <a:spcPts val="0"/>
              </a:spcBef>
              <a:spcAft>
                <a:spcPts val="0"/>
              </a:spcAft>
              <a:buClr>
                <a:schemeClr val="dk1"/>
              </a:buClr>
              <a:buSzPts val="1100"/>
              <a:buFont typeface="Arial"/>
              <a:buNone/>
            </a:pPr>
            <a:r>
              <a:rPr lang="en"/>
              <a:t>- Price Trend:</a:t>
            </a:r>
            <a:endParaRPr/>
          </a:p>
          <a:p>
            <a:pPr indent="0" lvl="0" marL="0" rtl="0" algn="l">
              <a:spcBef>
                <a:spcPts val="0"/>
              </a:spcBef>
              <a:spcAft>
                <a:spcPts val="0"/>
              </a:spcAft>
              <a:buClr>
                <a:schemeClr val="dk1"/>
              </a:buClr>
              <a:buSzPts val="1100"/>
              <a:buFont typeface="Arial"/>
              <a:buNone/>
            </a:pPr>
            <a:r>
              <a:rPr lang="en"/>
              <a:t>  - Early Growth: Initially low prices with a gradual increase in early 2014.</a:t>
            </a:r>
            <a:endParaRPr/>
          </a:p>
          <a:p>
            <a:pPr indent="0" lvl="0" marL="0" rtl="0" algn="l">
              <a:spcBef>
                <a:spcPts val="0"/>
              </a:spcBef>
              <a:spcAft>
                <a:spcPts val="0"/>
              </a:spcAft>
              <a:buClr>
                <a:schemeClr val="dk1"/>
              </a:buClr>
              <a:buSzPts val="1100"/>
              <a:buFont typeface="Arial"/>
              <a:buNone/>
            </a:pPr>
            <a:r>
              <a:rPr lang="en"/>
              <a:t>  -Mid-2014 Surge: A significant rise in mid-2014, peaking above $50 before experiencing some volatility and a subsequent decline.</a:t>
            </a:r>
            <a:endParaRPr/>
          </a:p>
          <a:p>
            <a:pPr indent="0" lvl="0" marL="0" rtl="0" algn="l">
              <a:spcBef>
                <a:spcPts val="0"/>
              </a:spcBef>
              <a:spcAft>
                <a:spcPts val="0"/>
              </a:spcAft>
              <a:buClr>
                <a:schemeClr val="dk1"/>
              </a:buClr>
              <a:buSzPts val="1100"/>
              <a:buFont typeface="Arial"/>
              <a:buNone/>
            </a:pPr>
            <a:r>
              <a:rPr lang="en"/>
              <a:t>  - Volatility: The sharp fluctuations suggest early adoption and speculative trading, characteristic of emerging cryptocurrencies.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Binance Coin (BNB) Closing Prices Over Time</a:t>
            </a:r>
            <a:endParaRPr b="1"/>
          </a:p>
          <a:p>
            <a:pPr indent="0" lvl="0" marL="0" rtl="0" algn="l">
              <a:spcBef>
                <a:spcPts val="0"/>
              </a:spcBef>
              <a:spcAft>
                <a:spcPts val="0"/>
              </a:spcAft>
              <a:buClr>
                <a:schemeClr val="dk1"/>
              </a:buClr>
              <a:buSzPts val="1100"/>
              <a:buFont typeface="Arial"/>
              <a:buNone/>
            </a:pPr>
            <a:r>
              <a:rPr lang="en"/>
              <a:t>- Time Span: 2013 to 2017.</a:t>
            </a:r>
            <a:endParaRPr/>
          </a:p>
          <a:p>
            <a:pPr indent="0" lvl="0" marL="0" rtl="0" algn="l">
              <a:spcBef>
                <a:spcPts val="0"/>
              </a:spcBef>
              <a:spcAft>
                <a:spcPts val="0"/>
              </a:spcAft>
              <a:buClr>
                <a:schemeClr val="dk1"/>
              </a:buClr>
              <a:buSzPts val="1100"/>
              <a:buFont typeface="Arial"/>
              <a:buNone/>
            </a:pPr>
            <a:r>
              <a:rPr lang="en"/>
              <a:t>- Price Trend:</a:t>
            </a:r>
            <a:endParaRPr/>
          </a:p>
          <a:p>
            <a:pPr indent="0" lvl="0" marL="0" rtl="0" algn="l">
              <a:spcBef>
                <a:spcPts val="0"/>
              </a:spcBef>
              <a:spcAft>
                <a:spcPts val="0"/>
              </a:spcAft>
              <a:buClr>
                <a:schemeClr val="dk1"/>
              </a:buClr>
              <a:buSzPts val="1100"/>
              <a:buFont typeface="Arial"/>
              <a:buNone/>
            </a:pPr>
            <a:r>
              <a:rPr lang="en"/>
              <a:t>  - Stable Period: BNB prices remained low and stable for several years, reflecting its early-stage development.</a:t>
            </a:r>
            <a:endParaRPr/>
          </a:p>
          <a:p>
            <a:pPr indent="0" lvl="0" marL="0" rtl="0" algn="l">
              <a:spcBef>
                <a:spcPts val="0"/>
              </a:spcBef>
              <a:spcAft>
                <a:spcPts val="0"/>
              </a:spcAft>
              <a:buClr>
                <a:schemeClr val="dk1"/>
              </a:buClr>
              <a:buSzPts val="1100"/>
              <a:buFont typeface="Arial"/>
              <a:buNone/>
            </a:pPr>
            <a:r>
              <a:rPr lang="en"/>
              <a:t>  - Late 2016-2017 Bull Run: A dramatic increase in price starting in late 2016, peaking around $700 in 2017. This surge aligns with the broader cryptocurrency market boom during this period, driven by increased adoption and the growth of the Binance exchange.</a:t>
            </a:r>
            <a:endParaRPr/>
          </a:p>
          <a:p>
            <a:pPr indent="0" lvl="0" marL="0" rtl="0" algn="l">
              <a:spcBef>
                <a:spcPts val="0"/>
              </a:spcBef>
              <a:spcAft>
                <a:spcPts val="0"/>
              </a:spcAft>
              <a:buClr>
                <a:schemeClr val="dk1"/>
              </a:buClr>
              <a:buSzPts val="1100"/>
              <a:buFont typeface="Arial"/>
              <a:buNone/>
            </a:pPr>
            <a:r>
              <a:rPr lang="en"/>
              <a:t>  - Volatility: The price spike and subsequent drop in 2017 highlight BNB's susceptibility to market cycles.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Overall Insights:</a:t>
            </a:r>
            <a:endParaRPr b="1"/>
          </a:p>
          <a:p>
            <a:pPr indent="0" lvl="0" marL="0" rtl="0" algn="l">
              <a:spcBef>
                <a:spcPts val="0"/>
              </a:spcBef>
              <a:spcAft>
                <a:spcPts val="0"/>
              </a:spcAft>
              <a:buClr>
                <a:schemeClr val="dk1"/>
              </a:buClr>
              <a:buSzPts val="1100"/>
              <a:buFont typeface="Arial"/>
              <a:buNone/>
            </a:pPr>
            <a:r>
              <a:rPr lang="en"/>
              <a:t>- Both Solana and Binance Coin experienced sharp increases in their respective periods, driven by market speculation and growing adoption.</a:t>
            </a:r>
            <a:endParaRPr/>
          </a:p>
          <a:p>
            <a:pPr indent="0" lvl="0" marL="0" rtl="0" algn="l">
              <a:spcBef>
                <a:spcPts val="0"/>
              </a:spcBef>
              <a:spcAft>
                <a:spcPts val="0"/>
              </a:spcAft>
              <a:buClr>
                <a:schemeClr val="dk1"/>
              </a:buClr>
              <a:buSzPts val="1100"/>
              <a:buFont typeface="Arial"/>
              <a:buNone/>
            </a:pPr>
            <a:r>
              <a:rPr lang="en"/>
              <a:t>- The volatility in both charts indicates the risks and rewards associated with investing in emerging cryptocurrencies, particularly during periods of rapid market expansion.</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2990ae0f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f2990ae0f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ff8fbc16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7ff8fbc16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Strong Correlation:</a:t>
            </a:r>
            <a:r>
              <a:rPr lang="en">
                <a:solidFill>
                  <a:schemeClr val="dk1"/>
                </a:solidFill>
              </a:rPr>
              <a:t> Bitcoin’s price is closely tied to its market cap, as expected. The strong correlation with volume also suggests that higher prices attract more trading activity.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Market Dynamics:</a:t>
            </a:r>
            <a:r>
              <a:rPr lang="en">
                <a:solidFill>
                  <a:schemeClr val="dk1"/>
                </a:solidFill>
              </a:rPr>
              <a:t> While volume does impact market cap, it’s the price that predominantly drives changes in Bitcoin’s market valuation.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7ff8fbc16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7ff8fbc16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Strong Correlation:</a:t>
            </a:r>
            <a:r>
              <a:rPr lang="en">
                <a:solidFill>
                  <a:schemeClr val="dk1"/>
                </a:solidFill>
              </a:rPr>
              <a:t> Ethereum’s price is closely linked to its market cap, reflecting the direct influence of price on the valuation.</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Market Activity:</a:t>
            </a:r>
            <a:r>
              <a:rPr lang="en">
                <a:solidFill>
                  <a:schemeClr val="dk1"/>
                </a:solidFill>
              </a:rPr>
              <a:t> The positive correlation with volume indicates that Ethereum sees increased trading activity when prices rise, though volume alone is less influential on the market cap than price.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7ff8fbc16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7ff8fbc16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Strong Price-Driven Marketcap:</a:t>
            </a:r>
            <a:r>
              <a:rPr lang="en">
                <a:solidFill>
                  <a:schemeClr val="dk1"/>
                </a:solidFill>
              </a:rPr>
              <a:t> Solana’s market cap is closely tied to its price movements, as reflected by the perfect correlation between Close and Marketcap.</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Volume Correlation:</a:t>
            </a:r>
            <a:r>
              <a:rPr lang="en">
                <a:solidFill>
                  <a:schemeClr val="dk1"/>
                </a:solidFill>
              </a:rPr>
              <a:t> While trading volume does increase with price, it has a less direct impact on market cap compared to price changes, indicating that market cap fluctuations are more price-driven than volume-driven.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7ff8fbc16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7ff8fbc16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Price-Driven Marketcap:</a:t>
            </a:r>
            <a:r>
              <a:rPr lang="en">
                <a:solidFill>
                  <a:schemeClr val="dk1"/>
                </a:solidFill>
              </a:rPr>
              <a:t> BNB’s market cap is closely tied to its price, reflecting the perfect correlation between Close and Marketcap.</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Volume Influence:</a:t>
            </a:r>
            <a:r>
              <a:rPr lang="en">
                <a:solidFill>
                  <a:schemeClr val="dk1"/>
                </a:solidFill>
              </a:rPr>
              <a:t> There is a strong correlation between price and volume, indicating that higher prices are often accompanied by higher trading volumes. However, market cap fluctuations are primarily driven by price changes rather than volume alone.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ff8fbc16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ff8fbc16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Market Cap Dependence:</a:t>
            </a:r>
            <a:r>
              <a:rPr lang="en">
                <a:solidFill>
                  <a:schemeClr val="dk1"/>
                </a:solidFill>
              </a:rPr>
              <a:t> Dogecoin’s market cap is highly dependent on its price, as shown by the perfect correlation between Close and Marketcap.</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Moderate Volume Influence:</a:t>
            </a:r>
            <a:r>
              <a:rPr lang="en">
                <a:solidFill>
                  <a:schemeClr val="dk1"/>
                </a:solidFill>
              </a:rPr>
              <a:t> The moderate correlation between price and volume reflects that while trading activity increases with price, it is not the dominant factor in market cap fluctuations. Dogecoin’s market cap is primarily driven by price changes rather than trading volume.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7ff8fbc16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7ff8fbc16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Price-Driven Marketcap:</a:t>
            </a:r>
            <a:r>
              <a:rPr lang="en">
                <a:solidFill>
                  <a:schemeClr val="dk1"/>
                </a:solidFill>
              </a:rPr>
              <a:t> Cardano’s market cap is highly dependent on its price, as shown by the perfect correlation between Close and Marketcap.</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Volume Influence:</a:t>
            </a:r>
            <a:r>
              <a:rPr lang="en">
                <a:solidFill>
                  <a:schemeClr val="dk1"/>
                </a:solidFill>
              </a:rPr>
              <a:t> The strong correlation between price and volume indicates that trading activity increases with price, but market cap changes are primarily driven by price fluctuations rather than trading volume.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7ff8fbc16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7ff8fbc16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Bitcoin (BTC) Box Plot:</a:t>
            </a:r>
            <a:endParaRPr b="1"/>
          </a:p>
          <a:p>
            <a:pPr indent="0" lvl="0" marL="0" rtl="0" algn="l">
              <a:spcBef>
                <a:spcPts val="0"/>
              </a:spcBef>
              <a:spcAft>
                <a:spcPts val="0"/>
              </a:spcAft>
              <a:buClr>
                <a:schemeClr val="dk1"/>
              </a:buClr>
              <a:buSzPts val="1100"/>
              <a:buFont typeface="Arial"/>
              <a:buNone/>
            </a:pPr>
            <a:r>
              <a:rPr b="1" lang="en"/>
              <a:t>- Price Distribution:</a:t>
            </a:r>
            <a:r>
              <a:rPr lang="en"/>
              <a:t> The box plot shows that the majority of Bitcoin's closing prices are concentrated at lower levels, with a long upper whisker and many outliers. The box itself is compressed towards the lower end, indicating that Bitcoin’s prices have historically been low with significant spikes in recent years.</a:t>
            </a:r>
            <a:endParaRPr/>
          </a:p>
          <a:p>
            <a:pPr indent="0" lvl="0" marL="0" rtl="0" algn="l">
              <a:spcBef>
                <a:spcPts val="0"/>
              </a:spcBef>
              <a:spcAft>
                <a:spcPts val="0"/>
              </a:spcAft>
              <a:buClr>
                <a:schemeClr val="dk1"/>
              </a:buClr>
              <a:buSzPts val="1100"/>
              <a:buFont typeface="Arial"/>
              <a:buNone/>
            </a:pPr>
            <a:r>
              <a:rPr b="1" lang="en"/>
              <a:t>- Outliers: </a:t>
            </a:r>
            <a:r>
              <a:rPr lang="en"/>
              <a:t>The numerous points above the upper whisker represent extreme price values, particularly from the significant price rallies seen in recent years, where Bitcoin reached highs of over $60,000.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Ethereum (ETH) Box Plot:</a:t>
            </a:r>
            <a:endParaRPr b="1"/>
          </a:p>
          <a:p>
            <a:pPr indent="0" lvl="0" marL="0" rtl="0" algn="l">
              <a:spcBef>
                <a:spcPts val="0"/>
              </a:spcBef>
              <a:spcAft>
                <a:spcPts val="0"/>
              </a:spcAft>
              <a:buClr>
                <a:schemeClr val="dk1"/>
              </a:buClr>
              <a:buSzPts val="1100"/>
              <a:buFont typeface="Arial"/>
              <a:buNone/>
            </a:pPr>
            <a:r>
              <a:rPr b="1" lang="en"/>
              <a:t>- Price Distribution: </a:t>
            </a:r>
            <a:r>
              <a:rPr lang="en"/>
              <a:t>Similar to Bitcoin, Ethereum’s box plot shows that most of its historical prices are lower, with a compressed box near the lower end of the price range. The upper whisker and outliers indicate that Ethereum has also experienced significant price spikes.</a:t>
            </a:r>
            <a:endParaRPr/>
          </a:p>
          <a:p>
            <a:pPr indent="0" lvl="0" marL="0" rtl="0" algn="l">
              <a:spcBef>
                <a:spcPts val="0"/>
              </a:spcBef>
              <a:spcAft>
                <a:spcPts val="0"/>
              </a:spcAft>
              <a:buClr>
                <a:schemeClr val="dk1"/>
              </a:buClr>
              <a:buSzPts val="1100"/>
              <a:buFont typeface="Arial"/>
              <a:buNone/>
            </a:pPr>
            <a:r>
              <a:rPr b="1" lang="en"/>
              <a:t>- Outliers: </a:t>
            </a:r>
            <a:r>
              <a:rPr lang="en"/>
              <a:t>The points above the upper whisker reflect the sharp price increases, particularly during the 2017 bull run and the more recent rallies, where Ethereum reached prices above $4,000.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Insights:</a:t>
            </a:r>
            <a:endParaRPr b="1"/>
          </a:p>
          <a:p>
            <a:pPr indent="0" lvl="0" marL="0" rtl="0" algn="l">
              <a:spcBef>
                <a:spcPts val="0"/>
              </a:spcBef>
              <a:spcAft>
                <a:spcPts val="0"/>
              </a:spcAft>
              <a:buClr>
                <a:schemeClr val="dk1"/>
              </a:buClr>
              <a:buSzPts val="1100"/>
              <a:buFont typeface="Arial"/>
              <a:buNone/>
            </a:pPr>
            <a:r>
              <a:rPr b="1" lang="en"/>
              <a:t>- Volatility: </a:t>
            </a:r>
            <a:r>
              <a:rPr lang="en"/>
              <a:t>Both BTC and ETH exhibit significant volatility, with many outliers indicating that both cryptocurrencies have experienced substantial price fluctuations over time.</a:t>
            </a:r>
            <a:endParaRPr/>
          </a:p>
          <a:p>
            <a:pPr indent="0" lvl="0" marL="0" rtl="0" algn="l">
              <a:spcBef>
                <a:spcPts val="0"/>
              </a:spcBef>
              <a:spcAft>
                <a:spcPts val="0"/>
              </a:spcAft>
              <a:buClr>
                <a:schemeClr val="dk1"/>
              </a:buClr>
              <a:buSzPts val="1100"/>
              <a:buFont typeface="Arial"/>
              <a:buNone/>
            </a:pPr>
            <a:r>
              <a:rPr b="1" lang="en"/>
              <a:t>- Skewness</a:t>
            </a:r>
            <a:r>
              <a:rPr lang="en"/>
              <a:t>: The distribution is heavily skewed to the right (positive skewness), indicating that while most prices have been low, both BTC and ETH have seen periods of extremely high prices, leading to the outliers.</a:t>
            </a:r>
            <a:endParaRPr/>
          </a:p>
          <a:p>
            <a:pPr indent="0" lvl="0" marL="0" rtl="0" algn="l">
              <a:spcBef>
                <a:spcPts val="0"/>
              </a:spcBef>
              <a:spcAft>
                <a:spcPts val="0"/>
              </a:spcAft>
              <a:buClr>
                <a:schemeClr val="dk1"/>
              </a:buClr>
              <a:buSzPts val="1100"/>
              <a:buFont typeface="Arial"/>
              <a:buNone/>
            </a:pPr>
            <a:r>
              <a:rPr b="1" lang="en"/>
              <a:t>- Historical Growth: </a:t>
            </a:r>
            <a:r>
              <a:rPr lang="en"/>
              <a:t>The box plots visually capture the rapid growth of both Bitcoin and Ethereum, where significant price spikes have pulled the distribution upward, reflecting their increasing adoption and market value over time.</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7ff8fbc16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7ff8fbc16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Solana (SOL) Box Plot:</a:t>
            </a:r>
            <a:endParaRPr b="1"/>
          </a:p>
          <a:p>
            <a:pPr indent="0" lvl="0" marL="0" rtl="0" algn="l">
              <a:spcBef>
                <a:spcPts val="0"/>
              </a:spcBef>
              <a:spcAft>
                <a:spcPts val="0"/>
              </a:spcAft>
              <a:buClr>
                <a:schemeClr val="dk1"/>
              </a:buClr>
              <a:buSzPts val="1100"/>
              <a:buFont typeface="Arial"/>
              <a:buNone/>
            </a:pPr>
            <a:r>
              <a:rPr b="1" lang="en"/>
              <a:t>- Price Distribution: </a:t>
            </a:r>
            <a:r>
              <a:rPr lang="en"/>
              <a:t>The box plot for Solana shows that most of the closing prices are concentrated at lower values, with the box extending from around \$10 to \$20. The upper whisker and outliers suggest that while most of the prices are lower, there have been significant price spikes, with some prices reaching above \$50.</a:t>
            </a:r>
            <a:endParaRPr/>
          </a:p>
          <a:p>
            <a:pPr indent="0" lvl="0" marL="0" rtl="0" algn="l">
              <a:spcBef>
                <a:spcPts val="0"/>
              </a:spcBef>
              <a:spcAft>
                <a:spcPts val="0"/>
              </a:spcAft>
              <a:buClr>
                <a:schemeClr val="dk1"/>
              </a:buClr>
              <a:buSzPts val="1100"/>
              <a:buFont typeface="Arial"/>
              <a:buNone/>
            </a:pPr>
            <a:r>
              <a:rPr b="1" lang="en"/>
              <a:t>- Outliers: </a:t>
            </a:r>
            <a:r>
              <a:rPr lang="en"/>
              <a:t>The outliers above the upper whisker represent periods of rapid price increases, indicating times when Solana experienced sharp growth in value.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Binance Coin (BNB) Box Plot:</a:t>
            </a:r>
            <a:endParaRPr b="1"/>
          </a:p>
          <a:p>
            <a:pPr indent="0" lvl="0" marL="0" rtl="0" algn="l">
              <a:spcBef>
                <a:spcPts val="0"/>
              </a:spcBef>
              <a:spcAft>
                <a:spcPts val="0"/>
              </a:spcAft>
              <a:buClr>
                <a:schemeClr val="dk1"/>
              </a:buClr>
              <a:buSzPts val="1100"/>
              <a:buFont typeface="Arial"/>
              <a:buNone/>
            </a:pPr>
            <a:r>
              <a:rPr b="1" lang="en"/>
              <a:t>- Price Distribution: </a:t>
            </a:r>
            <a:r>
              <a:rPr lang="en"/>
              <a:t>The BNB box plot indicates that most of its historical prices are very low, as shown by the compressed box near the lower end of the range. The upper whisker extends significantly, and there are many outliers reaching up to \$700, reflecting significant price increases in recent periods.</a:t>
            </a:r>
            <a:endParaRPr/>
          </a:p>
          <a:p>
            <a:pPr indent="0" lvl="0" marL="0" rtl="0" algn="l">
              <a:spcBef>
                <a:spcPts val="0"/>
              </a:spcBef>
              <a:spcAft>
                <a:spcPts val="0"/>
              </a:spcAft>
              <a:buClr>
                <a:schemeClr val="dk1"/>
              </a:buClr>
              <a:buSzPts val="1100"/>
              <a:buFont typeface="Arial"/>
              <a:buNone/>
            </a:pPr>
            <a:r>
              <a:rPr b="1" lang="en"/>
              <a:t>- Outliers:</a:t>
            </a:r>
            <a:r>
              <a:rPr lang="en"/>
              <a:t> The numerous outliers represent the periods of rapid price appreciation, particularly during the bull runs that saw BNB's value skyrocket as Binance became more popular.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Insights:</a:t>
            </a:r>
            <a:endParaRPr b="1"/>
          </a:p>
          <a:p>
            <a:pPr indent="0" lvl="0" marL="0" rtl="0" algn="l">
              <a:spcBef>
                <a:spcPts val="0"/>
              </a:spcBef>
              <a:spcAft>
                <a:spcPts val="0"/>
              </a:spcAft>
              <a:buClr>
                <a:schemeClr val="dk1"/>
              </a:buClr>
              <a:buSzPts val="1100"/>
              <a:buFont typeface="Arial"/>
              <a:buNone/>
            </a:pPr>
            <a:r>
              <a:rPr b="1" lang="en"/>
              <a:t>- Volatility:</a:t>
            </a:r>
            <a:r>
              <a:rPr lang="en"/>
              <a:t> Both SOL and BNB exhibit significant volatility, with many outliers indicating sharp price fluctuations over time.</a:t>
            </a:r>
            <a:endParaRPr/>
          </a:p>
          <a:p>
            <a:pPr indent="0" lvl="0" marL="0" rtl="0" algn="l">
              <a:spcBef>
                <a:spcPts val="0"/>
              </a:spcBef>
              <a:spcAft>
                <a:spcPts val="0"/>
              </a:spcAft>
              <a:buClr>
                <a:schemeClr val="dk1"/>
              </a:buClr>
              <a:buSzPts val="1100"/>
              <a:buFont typeface="Arial"/>
              <a:buNone/>
            </a:pPr>
            <a:r>
              <a:rPr b="1" lang="en"/>
              <a:t>- Growth Representation: </a:t>
            </a:r>
            <a:r>
              <a:rPr lang="en"/>
              <a:t>The box plots capture the rapid growth of both cryptocurrencies, showing that while prices were historically low, recent periods have seen substantial increases, pulling the distribution upward.</a:t>
            </a:r>
            <a:endParaRPr/>
          </a:p>
          <a:p>
            <a:pPr indent="0" lvl="0" marL="0" rtl="0" algn="l">
              <a:spcBef>
                <a:spcPts val="0"/>
              </a:spcBef>
              <a:spcAft>
                <a:spcPts val="0"/>
              </a:spcAft>
              <a:buClr>
                <a:schemeClr val="dk1"/>
              </a:buClr>
              <a:buSzPts val="1100"/>
              <a:buFont typeface="Arial"/>
              <a:buNone/>
            </a:pPr>
            <a:r>
              <a:rPr b="1" lang="en"/>
              <a:t>- Positive Skew: </a:t>
            </a:r>
            <a:r>
              <a:rPr lang="en"/>
              <a:t>The distribution in both plots is positively skewed, indicating that while most of the prices have been low, there have been periods of extremely high prices, reflecting the speculative and rapidly changing nature of these assets.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7ff8fbc16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7ff8fbc16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Dogecoin (DOGE) Box Plot:</a:t>
            </a:r>
            <a:endParaRPr b="1"/>
          </a:p>
          <a:p>
            <a:pPr indent="0" lvl="0" marL="0" rtl="0" algn="l">
              <a:spcBef>
                <a:spcPts val="0"/>
              </a:spcBef>
              <a:spcAft>
                <a:spcPts val="0"/>
              </a:spcAft>
              <a:buClr>
                <a:schemeClr val="dk1"/>
              </a:buClr>
              <a:buSzPts val="1100"/>
              <a:buFont typeface="Arial"/>
              <a:buNone/>
            </a:pPr>
            <a:r>
              <a:rPr b="1" lang="en"/>
              <a:t>- Price Distribution: </a:t>
            </a:r>
            <a:r>
              <a:rPr lang="en"/>
              <a:t>The box plot for Dogecoin shows that most of the closing prices are concentrated at extremely low levels, close to $0. The upper whisker and numerous outliers extend significantly, reflecting the sharp price increases seen during Dogecoin's speculative surges.</a:t>
            </a:r>
            <a:endParaRPr/>
          </a:p>
          <a:p>
            <a:pPr indent="0" lvl="0" marL="0" rtl="0" algn="l">
              <a:spcBef>
                <a:spcPts val="0"/>
              </a:spcBef>
              <a:spcAft>
                <a:spcPts val="0"/>
              </a:spcAft>
              <a:buClr>
                <a:schemeClr val="dk1"/>
              </a:buClr>
              <a:buSzPts val="1100"/>
              <a:buFont typeface="Arial"/>
              <a:buNone/>
            </a:pPr>
            <a:r>
              <a:rPr b="1" lang="en"/>
              <a:t>- Outliers: </a:t>
            </a:r>
            <a:r>
              <a:rPr lang="en"/>
              <a:t>The outliers above the upper whisker represent periods when Dogecoin experienced dramatic price spikes, especially during the 2021 rally, where it reached highs close to $0.70.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Cardano (ADA) Box Plot:</a:t>
            </a:r>
            <a:endParaRPr b="1"/>
          </a:p>
          <a:p>
            <a:pPr indent="0" lvl="0" marL="0" rtl="0" algn="l">
              <a:spcBef>
                <a:spcPts val="0"/>
              </a:spcBef>
              <a:spcAft>
                <a:spcPts val="0"/>
              </a:spcAft>
              <a:buClr>
                <a:schemeClr val="dk1"/>
              </a:buClr>
              <a:buSzPts val="1100"/>
              <a:buFont typeface="Arial"/>
              <a:buNone/>
            </a:pPr>
            <a:r>
              <a:rPr b="1" lang="en"/>
              <a:t>- Price Distribution: </a:t>
            </a:r>
            <a:r>
              <a:rPr lang="en"/>
              <a:t>The ADA box plot indicates that most closing prices are distributed at lower levels, with the box extending from around $0.1 to $0.5. The upper whisker and outliers suggest that while prices were generally low, Cardano experienced some significant price increases, pulling the distribution upwards.</a:t>
            </a:r>
            <a:endParaRPr/>
          </a:p>
          <a:p>
            <a:pPr indent="0" lvl="0" marL="0" rtl="0" algn="l">
              <a:spcBef>
                <a:spcPts val="0"/>
              </a:spcBef>
              <a:spcAft>
                <a:spcPts val="0"/>
              </a:spcAft>
              <a:buClr>
                <a:schemeClr val="dk1"/>
              </a:buClr>
              <a:buSzPts val="1100"/>
              <a:buFont typeface="Arial"/>
              <a:buNone/>
            </a:pPr>
            <a:r>
              <a:rPr b="1" lang="en"/>
              <a:t>- Outliers:</a:t>
            </a:r>
            <a:r>
              <a:rPr lang="en"/>
              <a:t>The outliers above the upper whisker represent price peaks, particularly during bull runs where Cardano’s price surged, reaching highs above $2.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Insights:</a:t>
            </a:r>
            <a:endParaRPr b="1"/>
          </a:p>
          <a:p>
            <a:pPr indent="0" lvl="0" marL="0" rtl="0" algn="l">
              <a:spcBef>
                <a:spcPts val="0"/>
              </a:spcBef>
              <a:spcAft>
                <a:spcPts val="0"/>
              </a:spcAft>
              <a:buClr>
                <a:schemeClr val="dk1"/>
              </a:buClr>
              <a:buSzPts val="1100"/>
              <a:buFont typeface="Arial"/>
              <a:buNone/>
            </a:pPr>
            <a:r>
              <a:rPr b="1" lang="en"/>
              <a:t>- Volatility:</a:t>
            </a:r>
            <a:r>
              <a:rPr lang="en"/>
              <a:t> Both DOGE and ADA show significant volatility, with many outliers indicating sharp price fluctuations over time. This is especially pronounced in Dogecoin, where speculative trading has led to extreme price movements.</a:t>
            </a:r>
            <a:endParaRPr/>
          </a:p>
          <a:p>
            <a:pPr indent="0" lvl="0" marL="0" rtl="0" algn="l">
              <a:spcBef>
                <a:spcPts val="0"/>
              </a:spcBef>
              <a:spcAft>
                <a:spcPts val="0"/>
              </a:spcAft>
              <a:buClr>
                <a:schemeClr val="dk1"/>
              </a:buClr>
              <a:buSzPts val="1100"/>
              <a:buFont typeface="Arial"/>
              <a:buNone/>
            </a:pPr>
            <a:r>
              <a:rPr b="1" lang="en"/>
              <a:t>- Growth Representation:</a:t>
            </a:r>
            <a:r>
              <a:rPr lang="en"/>
              <a:t> The box plots highlight the speculative nature of Dogecoin, which has seen dramatic price surges despite historically low prices. Cardano’s box plot, while also showing volatility, reflects more gradual growth with notable peaks during market expansions.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7ff8fbc16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7ff8fbc16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Based on the six box plots for Bitcoin (BTC), Ethereum (ETH), Solana (SOL), Binance Coin (BNB), Dogecoin (DOGE), and Cardano (ADA), here are six key findings: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1. Extreme Volatility Across Cryptocurrencies:</a:t>
            </a:r>
            <a:endParaRPr b="1"/>
          </a:p>
          <a:p>
            <a:pPr indent="0" lvl="0" marL="0" rtl="0" algn="l">
              <a:spcBef>
                <a:spcPts val="0"/>
              </a:spcBef>
              <a:spcAft>
                <a:spcPts val="0"/>
              </a:spcAft>
              <a:buClr>
                <a:schemeClr val="dk1"/>
              </a:buClr>
              <a:buSzPts val="1100"/>
              <a:buFont typeface="Arial"/>
              <a:buNone/>
            </a:pPr>
            <a:r>
              <a:rPr lang="en"/>
              <a:t>   - All six cryptocurrencies exhibit significant volatility, as evidenced by the numerous outliers in each box plot. These outliers represent periods of rapid price increases, which are common in the cryptocurrency market.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2. Positive Skewness in Price Distribution:</a:t>
            </a:r>
            <a:endParaRPr b="1"/>
          </a:p>
          <a:p>
            <a:pPr indent="0" lvl="0" marL="0" rtl="0" algn="l">
              <a:spcBef>
                <a:spcPts val="0"/>
              </a:spcBef>
              <a:spcAft>
                <a:spcPts val="0"/>
              </a:spcAft>
              <a:buClr>
                <a:schemeClr val="dk1"/>
              </a:buClr>
              <a:buSzPts val="1100"/>
              <a:buFont typeface="Arial"/>
              <a:buNone/>
            </a:pPr>
            <a:r>
              <a:rPr lang="en"/>
              <a:t>   - The box plots for all six cryptocurrencies show a positive skew, with most closing prices concentrated at lower levels and a few extreme values pulling the distribution upward. This indicates that while prices are generally low, there have been periods of significant price spikes.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3. Bitcoin and Ethereum's Historical Price Growth:</a:t>
            </a:r>
            <a:endParaRPr b="1"/>
          </a:p>
          <a:p>
            <a:pPr indent="0" lvl="0" marL="0" rtl="0" algn="l">
              <a:spcBef>
                <a:spcPts val="0"/>
              </a:spcBef>
              <a:spcAft>
                <a:spcPts val="0"/>
              </a:spcAft>
              <a:buClr>
                <a:schemeClr val="dk1"/>
              </a:buClr>
              <a:buSzPts val="1100"/>
              <a:buFont typeface="Arial"/>
              <a:buNone/>
            </a:pPr>
            <a:r>
              <a:rPr lang="en"/>
              <a:t>   - BTC and ETH, the two largest cryptocurrencies by market cap, have box plots that reflect their long history and substantial growth over time. Both have numerous outliers representing periods of rapid price increases, but their boxes are relatively compressed, indicating that most historical prices were much lower than their peaks.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4. Speculative Nature of Dogecoin:</a:t>
            </a:r>
            <a:endParaRPr b="1"/>
          </a:p>
          <a:p>
            <a:pPr indent="0" lvl="0" marL="0" rtl="0" algn="l">
              <a:spcBef>
                <a:spcPts val="0"/>
              </a:spcBef>
              <a:spcAft>
                <a:spcPts val="0"/>
              </a:spcAft>
              <a:buClr>
                <a:schemeClr val="dk1"/>
              </a:buClr>
              <a:buSzPts val="1100"/>
              <a:buFont typeface="Arial"/>
              <a:buNone/>
            </a:pPr>
            <a:r>
              <a:rPr lang="en"/>
              <a:t>   - Dogecoin’s box plot reveals its highly speculative nature, with prices remaining near zero for most of its history, followed by extreme spikes. The large number of outliers underscores the influence of social media and speculative trading on its price.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5. Rapid Growth in Solana and Binance Coin:</a:t>
            </a:r>
            <a:endParaRPr b="1"/>
          </a:p>
          <a:p>
            <a:pPr indent="0" lvl="0" marL="0" rtl="0" algn="l">
              <a:spcBef>
                <a:spcPts val="0"/>
              </a:spcBef>
              <a:spcAft>
                <a:spcPts val="0"/>
              </a:spcAft>
              <a:buClr>
                <a:schemeClr val="dk1"/>
              </a:buClr>
              <a:buSzPts val="1100"/>
              <a:buFont typeface="Arial"/>
              <a:buNone/>
            </a:pPr>
            <a:r>
              <a:rPr lang="en"/>
              <a:t>   - SOL and BNB have box plots that show a relatively compressed distribution at lower price levels but with significant upward extensions, reflecting their rapid price growth in recent years. The outliers for both indicate that they have experienced substantial price increases during specific periods.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6. Cardano’s Gradual Price Increase:</a:t>
            </a:r>
            <a:endParaRPr b="1"/>
          </a:p>
          <a:p>
            <a:pPr indent="0" lvl="0" marL="0" rtl="0" algn="l">
              <a:spcBef>
                <a:spcPts val="0"/>
              </a:spcBef>
              <a:spcAft>
                <a:spcPts val="0"/>
              </a:spcAft>
              <a:buClr>
                <a:schemeClr val="dk1"/>
              </a:buClr>
              <a:buSzPts val="1100"/>
              <a:buFont typeface="Arial"/>
              <a:buNone/>
            </a:pPr>
            <a:r>
              <a:rPr lang="en"/>
              <a:t>   - Cardano’s box plot, while showing volatility, reflects a more gradual price increase compared to some of the other cryptocurrencies. The distribution is wider and less compressed, suggesting that ADA’s price has seen more consistent growth with notable peaks during market expansions.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These findings highlight the unique characteristics of each cryptocurrency in terms of volatility, growth, and market behavior, providing valuable insights for investors and analysts.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f2d09a4b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f2d09a4b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f2d09a4bb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f2d09a4bb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f2d09a4bb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f2d09a4bb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91919"/>
                </a:solidFill>
                <a:latin typeface="Raleway"/>
                <a:ea typeface="Raleway"/>
                <a:cs typeface="Raleway"/>
                <a:sym typeface="Raleway"/>
              </a:rPr>
              <a:t> Key Insights: Certain events significantly impact cryptocurrency prices, emphasizing the importance of monitoring news and events to predict price movements.</a:t>
            </a:r>
            <a:endParaRPr sz="1200">
              <a:solidFill>
                <a:srgbClr val="191919"/>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f2d09a4bb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f2d09a4bb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f2d09a4bb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f2d09a4bb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analysis utilized 23 historical cryptocurrency data, specifically focusing on key metrics such as closing prices, trading volumes, and market capitalization. The data was filtered for specific symbols representing each cryptocurrency.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f2d09a4bb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f2d09a4bb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ff8fbc16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ff8fbc16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f2990ae0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f2990ae0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 BTC:</a:t>
            </a:r>
            <a:endParaRPr/>
          </a:p>
          <a:p>
            <a:pPr indent="0" lvl="0" marL="0" rtl="0" algn="l">
              <a:spcBef>
                <a:spcPts val="0"/>
              </a:spcBef>
              <a:spcAft>
                <a:spcPts val="0"/>
              </a:spcAft>
              <a:buClr>
                <a:schemeClr val="dk1"/>
              </a:buClr>
              <a:buSzPts val="1100"/>
              <a:buFont typeface="Arial"/>
              <a:buNone/>
            </a:pPr>
            <a:r>
              <a:rPr lang="en"/>
              <a:t>Year (2013-2016) - price below $1000.</a:t>
            </a:r>
            <a:endParaRPr/>
          </a:p>
          <a:p>
            <a:pPr indent="0" lvl="0" marL="0" rtl="0" algn="l">
              <a:spcBef>
                <a:spcPts val="0"/>
              </a:spcBef>
              <a:spcAft>
                <a:spcPts val="0"/>
              </a:spcAft>
              <a:buClr>
                <a:schemeClr val="dk1"/>
              </a:buClr>
              <a:buSzPts val="1100"/>
              <a:buFont typeface="Arial"/>
              <a:buNone/>
            </a:pPr>
            <a:r>
              <a:rPr lang="en"/>
              <a:t>Price surge in 2017 reaching $20,000.</a:t>
            </a:r>
            <a:endParaRPr/>
          </a:p>
          <a:p>
            <a:pPr indent="0" lvl="0" marL="0" rtl="0" algn="l">
              <a:spcBef>
                <a:spcPts val="0"/>
              </a:spcBef>
              <a:spcAft>
                <a:spcPts val="0"/>
              </a:spcAft>
              <a:buClr>
                <a:schemeClr val="dk1"/>
              </a:buClr>
              <a:buSzPts val="1100"/>
              <a:buFont typeface="Arial"/>
              <a:buNone/>
            </a:pPr>
            <a:r>
              <a:rPr lang="en"/>
              <a:t>Early 2021- Price reach all time high over $60,000</a:t>
            </a:r>
            <a:endParaRPr/>
          </a:p>
          <a:p>
            <a:pPr indent="0" lvl="0" marL="0" rtl="0" algn="l">
              <a:spcBef>
                <a:spcPts val="0"/>
              </a:spcBef>
              <a:spcAft>
                <a:spcPts val="0"/>
              </a:spcAft>
              <a:buClr>
                <a:schemeClr val="dk1"/>
              </a:buClr>
              <a:buSzPts val="1100"/>
              <a:buFont typeface="Arial"/>
              <a:buNone/>
            </a:pPr>
            <a:r>
              <a:rPr lang="en"/>
              <a:t>Mean - 6711.29 -Highly skewed</a:t>
            </a:r>
            <a:endParaRPr/>
          </a:p>
          <a:p>
            <a:pPr indent="0" lvl="0" marL="0" rtl="0" algn="l">
              <a:spcBef>
                <a:spcPts val="0"/>
              </a:spcBef>
              <a:spcAft>
                <a:spcPts val="0"/>
              </a:spcAft>
              <a:buClr>
                <a:schemeClr val="dk1"/>
              </a:buClr>
              <a:buSzPts val="1100"/>
              <a:buFont typeface="Arial"/>
              <a:buNone/>
            </a:pPr>
            <a:r>
              <a:rPr lang="en"/>
              <a:t>Median 2286.41-middle price</a:t>
            </a:r>
            <a:endParaRPr/>
          </a:p>
          <a:p>
            <a:pPr indent="0" lvl="0" marL="0" rtl="0" algn="l">
              <a:spcBef>
                <a:spcPts val="0"/>
              </a:spcBef>
              <a:spcAft>
                <a:spcPts val="0"/>
              </a:spcAft>
              <a:buClr>
                <a:schemeClr val="dk1"/>
              </a:buClr>
              <a:buSzPts val="1100"/>
              <a:buFont typeface="Arial"/>
              <a:buNone/>
            </a:pPr>
            <a:r>
              <a:rPr lang="en"/>
              <a:t>Volatility - 4.26% High Volatility</a:t>
            </a:r>
            <a:endParaRPr/>
          </a:p>
          <a:p>
            <a:pPr indent="0" lvl="0" marL="0" rtl="0" algn="l">
              <a:spcBef>
                <a:spcPts val="0"/>
              </a:spcBef>
              <a:spcAft>
                <a:spcPts val="0"/>
              </a:spcAft>
              <a:buClr>
                <a:schemeClr val="dk1"/>
              </a:buClr>
              <a:buSzPts val="1100"/>
              <a:buFont typeface="Arial"/>
              <a:buNone/>
            </a:pPr>
            <a:r>
              <a:rPr lang="en"/>
              <a:t>For BTC Correlation:</a:t>
            </a:r>
            <a:endParaRPr/>
          </a:p>
          <a:p>
            <a:pPr indent="0" lvl="0" marL="0" rtl="0" algn="l">
              <a:spcBef>
                <a:spcPts val="0"/>
              </a:spcBef>
              <a:spcAft>
                <a:spcPts val="0"/>
              </a:spcAft>
              <a:buClr>
                <a:schemeClr val="dk1"/>
              </a:buClr>
              <a:buSzPts val="1100"/>
              <a:buFont typeface="Arial"/>
              <a:buNone/>
            </a:pPr>
            <a:r>
              <a:rPr lang="en"/>
              <a:t>Close vs. MarketCap -1- Perfect positive correlation</a:t>
            </a:r>
            <a:endParaRPr/>
          </a:p>
          <a:p>
            <a:pPr indent="0" lvl="0" marL="0" rtl="0" algn="l">
              <a:spcBef>
                <a:spcPts val="0"/>
              </a:spcBef>
              <a:spcAft>
                <a:spcPts val="0"/>
              </a:spcAft>
              <a:buClr>
                <a:schemeClr val="dk1"/>
              </a:buClr>
              <a:buSzPts val="1100"/>
              <a:buFont typeface="Arial"/>
              <a:buNone/>
            </a:pPr>
            <a:r>
              <a:rPr lang="en"/>
              <a:t>Close vs. volume-0.81-Strong positive correlation</a:t>
            </a:r>
            <a:endParaRPr/>
          </a:p>
          <a:p>
            <a:pPr indent="0" lvl="0" marL="0" rtl="0" algn="l">
              <a:spcBef>
                <a:spcPts val="0"/>
              </a:spcBef>
              <a:spcAft>
                <a:spcPts val="0"/>
              </a:spcAft>
              <a:buClr>
                <a:schemeClr val="dk1"/>
              </a:buClr>
              <a:buSzPts val="1100"/>
              <a:buFont typeface="Arial"/>
              <a:buNone/>
            </a:pPr>
            <a:r>
              <a:rPr lang="en"/>
              <a:t>Volume vs. MarketCap -1- Perfect positive correlation</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ff8fbc16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ff8fbc16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BTC: </a:t>
            </a:r>
            <a:r>
              <a:rPr lang="en"/>
              <a:t>Bitcoin, as expected, has the highest mean price among the listed cryptocurrencies, indicating its dominance in the market. The large gap between the mean and median price suggests a wide distribution of prices, likely influenced by significant price spikes or drops over time. Despite this, its volatility is relatively low (0.0426), indicating that, while it experiences price fluctuations, it is more stable compared to other cryptocurrencies like Dogecoin or Solana.</a:t>
            </a:r>
            <a:endParaRPr/>
          </a:p>
          <a:p>
            <a:pPr indent="0" lvl="0" marL="0" rtl="0" algn="l">
              <a:spcBef>
                <a:spcPts val="0"/>
              </a:spcBef>
              <a:spcAft>
                <a:spcPts val="0"/>
              </a:spcAft>
              <a:buNone/>
            </a:pPr>
            <a:r>
              <a:rPr b="1" lang="en"/>
              <a:t>ETH: </a:t>
            </a:r>
            <a:r>
              <a:rPr lang="en"/>
              <a:t>Ethereum shows a notable difference between its mean and median prices, indicating some level of price skewness or extreme values. The volatility of 0.0630 is higher than Bitcoin's, suggesting that Ethereum experiences more frequent or more significant price fluctuations. Ethereum's position as the second-largest cryptocurrency by market capitalization is reflected in its relatively high price and moderate volatility.</a:t>
            </a:r>
            <a:endParaRPr/>
          </a:p>
          <a:p>
            <a:pPr indent="0" lvl="0" marL="0" rtl="0" algn="l">
              <a:spcBef>
                <a:spcPts val="0"/>
              </a:spcBef>
              <a:spcAft>
                <a:spcPts val="0"/>
              </a:spcAft>
              <a:buNone/>
            </a:pPr>
            <a:r>
              <a:rPr b="1" lang="en"/>
              <a:t>SOL: Mean Price: $10.47</a:t>
            </a:r>
            <a:endParaRPr b="1"/>
          </a:p>
          <a:p>
            <a:pPr indent="0" lvl="0" marL="0" rtl="0" algn="l">
              <a:spcBef>
                <a:spcPts val="0"/>
              </a:spcBef>
              <a:spcAft>
                <a:spcPts val="0"/>
              </a:spcAft>
              <a:buClr>
                <a:schemeClr val="dk1"/>
              </a:buClr>
              <a:buSzPts val="1100"/>
              <a:buFont typeface="Arial"/>
              <a:buNone/>
            </a:pPr>
            <a:r>
              <a:rPr b="1" lang="en"/>
              <a:t>Median Price: $2.88</a:t>
            </a:r>
            <a:endParaRPr b="1"/>
          </a:p>
          <a:p>
            <a:pPr indent="0" lvl="0" marL="0" rtl="0" algn="l">
              <a:spcBef>
                <a:spcPts val="0"/>
              </a:spcBef>
              <a:spcAft>
                <a:spcPts val="0"/>
              </a:spcAft>
              <a:buClr>
                <a:schemeClr val="dk1"/>
              </a:buClr>
              <a:buSzPts val="1100"/>
              <a:buFont typeface="Arial"/>
              <a:buNone/>
            </a:pPr>
            <a:r>
              <a:rPr b="1" lang="en"/>
              <a:t>Volatility: 0.0945</a:t>
            </a:r>
            <a:endParaRPr b="1"/>
          </a:p>
          <a:p>
            <a:pPr indent="0" lvl="0" marL="0" rtl="0" algn="l">
              <a:spcBef>
                <a:spcPts val="0"/>
              </a:spcBef>
              <a:spcAft>
                <a:spcPts val="0"/>
              </a:spcAft>
              <a:buNone/>
            </a:pPr>
            <a:r>
              <a:rPr lang="en"/>
              <a:t>Analysis: Solana has a low mean price, suggesting it is a more affordable cryptocurrency with potentially high growth prospects. However, the volatility of 0.0945 indicates that it is one of the more unstable cryptocurrencies, with significant price swings. The disparity between the mean and median price implies that Solana's price is often skewed by outliers or dramatic changes.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Binance Coin (BNB):</a:t>
            </a:r>
            <a:r>
              <a:rPr lang="en"/>
              <a:t> </a:t>
            </a:r>
            <a:endParaRPr/>
          </a:p>
          <a:p>
            <a:pPr indent="0" lvl="0" marL="0" rtl="0" algn="l">
              <a:spcBef>
                <a:spcPts val="0"/>
              </a:spcBef>
              <a:spcAft>
                <a:spcPts val="0"/>
              </a:spcAft>
              <a:buNone/>
            </a:pPr>
            <a:r>
              <a:rPr b="1" lang="en">
                <a:solidFill>
                  <a:schemeClr val="dk1"/>
                </a:solidFill>
              </a:rPr>
              <a:t>Mean Price:</a:t>
            </a:r>
            <a:r>
              <a:rPr lang="en">
                <a:solidFill>
                  <a:schemeClr val="dk1"/>
                </a:solidFill>
              </a:rPr>
              <a:t> $52.25</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Median Price:</a:t>
            </a:r>
            <a:r>
              <a:rPr lang="en">
                <a:solidFill>
                  <a:schemeClr val="dk1"/>
                </a:solidFill>
              </a:rPr>
              <a:t> $16.21</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Volatility:</a:t>
            </a:r>
            <a:r>
              <a:rPr lang="en">
                <a:solidFill>
                  <a:schemeClr val="dk1"/>
                </a:solidFill>
              </a:rPr>
              <a:t> 0.0800</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Analysis:</a:t>
            </a:r>
            <a:r>
              <a:rPr lang="en">
                <a:solidFill>
                  <a:schemeClr val="dk1"/>
                </a:solidFill>
              </a:rPr>
              <a:t> Binance Coin presents a moderate mean price compared to Bitcoin and Ethereum, but like the others, it also shows a significant difference between the mean and median prices, pointing to periods of high price volatility. The volatility of 0.0800 is relatively high, suggesting that while Binance Coin is generally stable, it can experience substantial fluctuations, likely due to its connection to the Binance exchange and broader market conditions.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Dogecoin: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Mean Price:</a:t>
            </a:r>
            <a:r>
              <a:rPr lang="en">
                <a:solidFill>
                  <a:schemeClr val="dk1"/>
                </a:solidFill>
              </a:rPr>
              <a:t> $0.0138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Median Price:</a:t>
            </a:r>
            <a:r>
              <a:rPr lang="en">
                <a:solidFill>
                  <a:schemeClr val="dk1"/>
                </a:solidFill>
              </a:rPr>
              <a:t> $0.0018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Volatility:</a:t>
            </a:r>
            <a:r>
              <a:rPr lang="en">
                <a:solidFill>
                  <a:schemeClr val="dk1"/>
                </a:solidFill>
              </a:rPr>
              <a:t> 0.1135</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Analysis:</a:t>
            </a:r>
            <a:r>
              <a:rPr lang="en">
                <a:solidFill>
                  <a:schemeClr val="dk1"/>
                </a:solidFill>
              </a:rPr>
              <a:t> Dogecoin stands out for its extremely low mean and median prices, reflecting its origin as a meme coin with low nominal value. However, its high volatility (0.1135) highlights its speculative nature, where prices can be highly unpredictable, driven by social media trends, celebrity endorsements, or broader market sentiment. This makes Dogecoin a high-risk investment with the potential for both significant gains and losses.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Cardano:</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Mean Price:</a:t>
            </a:r>
            <a:r>
              <a:rPr lang="en">
                <a:solidFill>
                  <a:schemeClr val="dk1"/>
                </a:solidFill>
              </a:rPr>
              <a:t> $0.2563</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Median Price:</a:t>
            </a:r>
            <a:r>
              <a:rPr lang="en">
                <a:solidFill>
                  <a:schemeClr val="dk1"/>
                </a:solidFill>
              </a:rPr>
              <a:t> $0.0870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Volatility:</a:t>
            </a:r>
            <a:r>
              <a:rPr lang="en">
                <a:solidFill>
                  <a:schemeClr val="dk1"/>
                </a:solidFill>
              </a:rPr>
              <a:t> 0.0836</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Analysis:</a:t>
            </a:r>
            <a:r>
              <a:rPr lang="en">
                <a:solidFill>
                  <a:schemeClr val="dk1"/>
                </a:solidFill>
              </a:rPr>
              <a:t> Cardano shows a moderate mean price for a newer cryptocurrency, with a median that is significantly lower, indicating a skewed price distribution. The volatility of 0.0836 suggests that Cardano experiences considerable price fluctuations, though it is slightly more stable compared to Dogecoin. Cardano’s relatively low price and high volatility make it an interesting option for investors looking at emerging technologies in the blockchain space.</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0275" y="979000"/>
            <a:ext cx="4144200" cy="2579700"/>
          </a:xfrm>
          <a:prstGeom prst="rect">
            <a:avLst/>
          </a:prstGeom>
          <a:noFill/>
          <a:ln>
            <a:noFill/>
          </a:ln>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030275" y="3625150"/>
            <a:ext cx="4144200" cy="480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atin typeface="Raleway"/>
                <a:ea typeface="Raleway"/>
                <a:cs typeface="Raleway"/>
                <a:sym typeface="Raleway"/>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0" y="-12"/>
            <a:ext cx="2162150" cy="526700"/>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53" y="3956591"/>
            <a:ext cx="2303046" cy="1188404"/>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251801" y="0"/>
            <a:ext cx="1892123" cy="1558933"/>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1940550" y="1716288"/>
            <a:ext cx="5262900" cy="1172400"/>
          </a:xfrm>
          <a:prstGeom prst="rect">
            <a:avLst/>
          </a:prstGeom>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p:nvPr>
            <p:ph idx="1" type="subTitle"/>
          </p:nvPr>
        </p:nvSpPr>
        <p:spPr>
          <a:xfrm>
            <a:off x="1940550" y="2930113"/>
            <a:ext cx="52629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8" name="Shape 58"/>
        <p:cNvGrpSpPr/>
        <p:nvPr/>
      </p:nvGrpSpPr>
      <p:grpSpPr>
        <a:xfrm>
          <a:off x="0" y="0"/>
          <a:ext cx="0" cy="0"/>
          <a:chOff x="0" y="0"/>
          <a:chExt cx="0" cy="0"/>
        </a:xfrm>
      </p:grpSpPr>
      <p:sp>
        <p:nvSpPr>
          <p:cNvPr id="59" name="Google Shape;59;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13"/>
          <p:cNvSpPr txBox="1"/>
          <p:nvPr>
            <p:ph hasCustomPrompt="1" idx="2" type="title"/>
          </p:nvPr>
        </p:nvSpPr>
        <p:spPr>
          <a:xfrm>
            <a:off x="1665900" y="1507481"/>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3" type="title"/>
          </p:nvPr>
        </p:nvSpPr>
        <p:spPr>
          <a:xfrm>
            <a:off x="1665900" y="3093339"/>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4" type="title"/>
          </p:nvPr>
        </p:nvSpPr>
        <p:spPr>
          <a:xfrm>
            <a:off x="4251900" y="1507477"/>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hasCustomPrompt="1" idx="5" type="title"/>
          </p:nvPr>
        </p:nvSpPr>
        <p:spPr>
          <a:xfrm>
            <a:off x="4251900" y="3093339"/>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p:nvPr>
            <p:ph hasCustomPrompt="1" idx="6" type="title"/>
          </p:nvPr>
        </p:nvSpPr>
        <p:spPr>
          <a:xfrm>
            <a:off x="6837900" y="1507477"/>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hasCustomPrompt="1" idx="7" type="title"/>
          </p:nvPr>
        </p:nvSpPr>
        <p:spPr>
          <a:xfrm>
            <a:off x="6837900" y="3093339"/>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idx="1" type="subTitle"/>
          </p:nvPr>
        </p:nvSpPr>
        <p:spPr>
          <a:xfrm>
            <a:off x="720000" y="2300073"/>
            <a:ext cx="2532000" cy="65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 name="Google Shape;67;p13"/>
          <p:cNvSpPr txBox="1"/>
          <p:nvPr>
            <p:ph idx="8" type="subTitle"/>
          </p:nvPr>
        </p:nvSpPr>
        <p:spPr>
          <a:xfrm>
            <a:off x="3306000" y="2300073"/>
            <a:ext cx="2532000" cy="65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 name="Google Shape;68;p13"/>
          <p:cNvSpPr txBox="1"/>
          <p:nvPr>
            <p:ph idx="9" type="subTitle"/>
          </p:nvPr>
        </p:nvSpPr>
        <p:spPr>
          <a:xfrm>
            <a:off x="5892000" y="2300073"/>
            <a:ext cx="2532000" cy="65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 name="Google Shape;69;p13"/>
          <p:cNvSpPr txBox="1"/>
          <p:nvPr>
            <p:ph idx="13" type="subTitle"/>
          </p:nvPr>
        </p:nvSpPr>
        <p:spPr>
          <a:xfrm>
            <a:off x="720000" y="3885948"/>
            <a:ext cx="2532000" cy="65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0" name="Google Shape;70;p13"/>
          <p:cNvSpPr txBox="1"/>
          <p:nvPr>
            <p:ph idx="14" type="subTitle"/>
          </p:nvPr>
        </p:nvSpPr>
        <p:spPr>
          <a:xfrm>
            <a:off x="3306000" y="3885948"/>
            <a:ext cx="2532000" cy="65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 name="Google Shape;71;p13"/>
          <p:cNvSpPr txBox="1"/>
          <p:nvPr>
            <p:ph idx="15" type="subTitle"/>
          </p:nvPr>
        </p:nvSpPr>
        <p:spPr>
          <a:xfrm>
            <a:off x="5892000" y="3885948"/>
            <a:ext cx="2532000" cy="65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 name="Google Shape;72;p13"/>
          <p:cNvSpPr/>
          <p:nvPr/>
        </p:nvSpPr>
        <p:spPr>
          <a:xfrm rot="10800000">
            <a:off x="7556103" y="54"/>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rot="10800000">
            <a:off x="-6609" y="3988637"/>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4" name="Shape 74"/>
        <p:cNvGrpSpPr/>
        <p:nvPr/>
      </p:nvGrpSpPr>
      <p:grpSpPr>
        <a:xfrm>
          <a:off x="0" y="0"/>
          <a:ext cx="0" cy="0"/>
          <a:chOff x="0" y="0"/>
          <a:chExt cx="0" cy="0"/>
        </a:xfrm>
      </p:grpSpPr>
      <p:sp>
        <p:nvSpPr>
          <p:cNvPr id="75" name="Google Shape;75;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4"/>
          <p:cNvSpPr/>
          <p:nvPr/>
        </p:nvSpPr>
        <p:spPr>
          <a:xfrm rot="5400000">
            <a:off x="7989795" y="704091"/>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82809" y="4630528"/>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rot="-5400000">
            <a:off x="-100734" y="85837"/>
            <a:ext cx="1069145" cy="880876"/>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79" name="Shape 79"/>
        <p:cNvGrpSpPr/>
        <p:nvPr/>
      </p:nvGrpSpPr>
      <p:grpSpPr>
        <a:xfrm>
          <a:off x="0" y="0"/>
          <a:ext cx="0" cy="0"/>
          <a:chOff x="0" y="0"/>
          <a:chExt cx="0" cy="0"/>
        </a:xfrm>
      </p:grpSpPr>
      <p:sp>
        <p:nvSpPr>
          <p:cNvPr id="80" name="Google Shape;80;p15"/>
          <p:cNvSpPr txBox="1"/>
          <p:nvPr>
            <p:ph type="title"/>
          </p:nvPr>
        </p:nvSpPr>
        <p:spPr>
          <a:xfrm>
            <a:off x="713225" y="789575"/>
            <a:ext cx="32055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5"/>
          <p:cNvSpPr txBox="1"/>
          <p:nvPr>
            <p:ph idx="1" type="subTitle"/>
          </p:nvPr>
        </p:nvSpPr>
        <p:spPr>
          <a:xfrm>
            <a:off x="713225" y="1997675"/>
            <a:ext cx="3893700" cy="234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
        <p:nvSpPr>
          <p:cNvPr id="82" name="Google Shape;82;p15"/>
          <p:cNvSpPr/>
          <p:nvPr>
            <p:ph idx="2" type="pic"/>
          </p:nvPr>
        </p:nvSpPr>
        <p:spPr>
          <a:xfrm>
            <a:off x="5314701" y="1805775"/>
            <a:ext cx="2857500" cy="1455300"/>
          </a:xfrm>
          <a:prstGeom prst="rect">
            <a:avLst/>
          </a:prstGeom>
          <a:noFill/>
          <a:ln cap="flat" cmpd="sng" w="9525">
            <a:solidFill>
              <a:schemeClr val="lt1"/>
            </a:solidFill>
            <a:prstDash val="solid"/>
            <a:round/>
            <a:headEnd len="sm" w="sm" type="none"/>
            <a:tailEnd len="sm" w="sm" type="none"/>
          </a:ln>
        </p:spPr>
      </p:sp>
      <p:sp>
        <p:nvSpPr>
          <p:cNvPr id="83" name="Google Shape;83;p15"/>
          <p:cNvSpPr/>
          <p:nvPr/>
        </p:nvSpPr>
        <p:spPr>
          <a:xfrm rot="10800000">
            <a:off x="7284991" y="4690654"/>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609" y="4325728"/>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7740441" y="76"/>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86" name="Shape 86"/>
        <p:cNvGrpSpPr/>
        <p:nvPr/>
      </p:nvGrpSpPr>
      <p:grpSpPr>
        <a:xfrm>
          <a:off x="0" y="0"/>
          <a:ext cx="0" cy="0"/>
          <a:chOff x="0" y="0"/>
          <a:chExt cx="0" cy="0"/>
        </a:xfrm>
      </p:grpSpPr>
      <p:sp>
        <p:nvSpPr>
          <p:cNvPr id="87" name="Google Shape;87;p16"/>
          <p:cNvSpPr txBox="1"/>
          <p:nvPr>
            <p:ph type="title"/>
          </p:nvPr>
        </p:nvSpPr>
        <p:spPr>
          <a:xfrm>
            <a:off x="713225" y="539500"/>
            <a:ext cx="2953500" cy="1146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6"/>
          <p:cNvSpPr txBox="1"/>
          <p:nvPr>
            <p:ph idx="1" type="subTitle"/>
          </p:nvPr>
        </p:nvSpPr>
        <p:spPr>
          <a:xfrm>
            <a:off x="713225" y="1632650"/>
            <a:ext cx="2953500" cy="898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9" name="Google Shape;89;p16"/>
          <p:cNvSpPr/>
          <p:nvPr/>
        </p:nvSpPr>
        <p:spPr>
          <a:xfrm rot="5400000">
            <a:off x="7988069" y="703090"/>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rot="5400000">
            <a:off x="-384265" y="384285"/>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rot="10800000">
            <a:off x="11484" y="3987157"/>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92" name="Shape 92"/>
        <p:cNvGrpSpPr/>
        <p:nvPr/>
      </p:nvGrpSpPr>
      <p:grpSpPr>
        <a:xfrm>
          <a:off x="0" y="0"/>
          <a:ext cx="0" cy="0"/>
          <a:chOff x="0" y="0"/>
          <a:chExt cx="0" cy="0"/>
        </a:xfrm>
      </p:grpSpPr>
      <p:sp>
        <p:nvSpPr>
          <p:cNvPr id="93" name="Google Shape;93;p17"/>
          <p:cNvSpPr txBox="1"/>
          <p:nvPr>
            <p:ph idx="1" type="subTitle"/>
          </p:nvPr>
        </p:nvSpPr>
        <p:spPr>
          <a:xfrm>
            <a:off x="713225" y="1235775"/>
            <a:ext cx="7704000" cy="3368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Raleway Light"/>
              <a:buChar char="●"/>
              <a:defRPr/>
            </a:lvl1pPr>
            <a:lvl2pPr lvl="1" rtl="0" algn="ctr">
              <a:lnSpc>
                <a:spcPct val="100000"/>
              </a:lnSpc>
              <a:spcBef>
                <a:spcPts val="0"/>
              </a:spcBef>
              <a:spcAft>
                <a:spcPts val="0"/>
              </a:spcAft>
              <a:buSzPts val="1200"/>
              <a:buFont typeface="Nunito Light"/>
              <a:buChar char="○"/>
              <a:defRPr/>
            </a:lvl2pPr>
            <a:lvl3pPr lvl="2" rtl="0" algn="ctr">
              <a:lnSpc>
                <a:spcPct val="100000"/>
              </a:lnSpc>
              <a:spcBef>
                <a:spcPts val="0"/>
              </a:spcBef>
              <a:spcAft>
                <a:spcPts val="0"/>
              </a:spcAft>
              <a:buSzPts val="1200"/>
              <a:buFont typeface="Nunito Light"/>
              <a:buChar char="■"/>
              <a:defRPr/>
            </a:lvl3pPr>
            <a:lvl4pPr lvl="3" rtl="0" algn="ctr">
              <a:lnSpc>
                <a:spcPct val="100000"/>
              </a:lnSpc>
              <a:spcBef>
                <a:spcPts val="0"/>
              </a:spcBef>
              <a:spcAft>
                <a:spcPts val="0"/>
              </a:spcAft>
              <a:buSzPts val="1200"/>
              <a:buFont typeface="Nunito Light"/>
              <a:buChar char="●"/>
              <a:defRPr/>
            </a:lvl4pPr>
            <a:lvl5pPr lvl="4" rtl="0" algn="ctr">
              <a:lnSpc>
                <a:spcPct val="100000"/>
              </a:lnSpc>
              <a:spcBef>
                <a:spcPts val="0"/>
              </a:spcBef>
              <a:spcAft>
                <a:spcPts val="0"/>
              </a:spcAft>
              <a:buSzPts val="1200"/>
              <a:buFont typeface="Nunito Light"/>
              <a:buChar char="○"/>
              <a:defRPr/>
            </a:lvl5pPr>
            <a:lvl6pPr lvl="5" rtl="0" algn="ctr">
              <a:lnSpc>
                <a:spcPct val="100000"/>
              </a:lnSpc>
              <a:spcBef>
                <a:spcPts val="0"/>
              </a:spcBef>
              <a:spcAft>
                <a:spcPts val="0"/>
              </a:spcAft>
              <a:buSzPts val="1200"/>
              <a:buFont typeface="Nunito Light"/>
              <a:buChar char="■"/>
              <a:defRPr/>
            </a:lvl6pPr>
            <a:lvl7pPr lvl="6" rtl="0" algn="ctr">
              <a:lnSpc>
                <a:spcPct val="100000"/>
              </a:lnSpc>
              <a:spcBef>
                <a:spcPts val="0"/>
              </a:spcBef>
              <a:spcAft>
                <a:spcPts val="0"/>
              </a:spcAft>
              <a:buSzPts val="1200"/>
              <a:buFont typeface="Nunito Light"/>
              <a:buChar char="●"/>
              <a:defRPr/>
            </a:lvl7pPr>
            <a:lvl8pPr lvl="7" rtl="0" algn="ctr">
              <a:lnSpc>
                <a:spcPct val="100000"/>
              </a:lnSpc>
              <a:spcBef>
                <a:spcPts val="0"/>
              </a:spcBef>
              <a:spcAft>
                <a:spcPts val="0"/>
              </a:spcAft>
              <a:buSzPts val="1200"/>
              <a:buFont typeface="Nunito Light"/>
              <a:buChar char="○"/>
              <a:defRPr/>
            </a:lvl8pPr>
            <a:lvl9pPr lvl="8" rtl="0" algn="ctr">
              <a:lnSpc>
                <a:spcPct val="100000"/>
              </a:lnSpc>
              <a:spcBef>
                <a:spcPts val="0"/>
              </a:spcBef>
              <a:spcAft>
                <a:spcPts val="0"/>
              </a:spcAft>
              <a:buSzPts val="1200"/>
              <a:buFont typeface="Nunito Light"/>
              <a:buChar char="■"/>
              <a:defRPr/>
            </a:lvl9pPr>
          </a:lstStyle>
          <a:p/>
        </p:txBody>
      </p:sp>
      <p:sp>
        <p:nvSpPr>
          <p:cNvPr id="94" name="Google Shape;94;p17"/>
          <p:cNvSpPr/>
          <p:nvPr/>
        </p:nvSpPr>
        <p:spPr>
          <a:xfrm rot="5400000">
            <a:off x="7988069" y="703090"/>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5400000">
            <a:off x="-384265" y="384285"/>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10800000">
            <a:off x="11484" y="3987157"/>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8" name="Shape 98"/>
        <p:cNvGrpSpPr/>
        <p:nvPr/>
      </p:nvGrpSpPr>
      <p:grpSpPr>
        <a:xfrm>
          <a:off x="0" y="0"/>
          <a:ext cx="0" cy="0"/>
          <a:chOff x="0" y="0"/>
          <a:chExt cx="0" cy="0"/>
        </a:xfrm>
      </p:grpSpPr>
      <p:sp>
        <p:nvSpPr>
          <p:cNvPr id="99" name="Google Shape;99;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0" name="Google Shape;100;p18"/>
          <p:cNvSpPr txBox="1"/>
          <p:nvPr>
            <p:ph idx="1" type="subTitle"/>
          </p:nvPr>
        </p:nvSpPr>
        <p:spPr>
          <a:xfrm>
            <a:off x="2744975" y="1521075"/>
            <a:ext cx="56859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1" name="Google Shape;101;p18"/>
          <p:cNvSpPr txBox="1"/>
          <p:nvPr>
            <p:ph idx="2" type="subTitle"/>
          </p:nvPr>
        </p:nvSpPr>
        <p:spPr>
          <a:xfrm>
            <a:off x="2744975" y="2544150"/>
            <a:ext cx="56859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18"/>
          <p:cNvSpPr txBox="1"/>
          <p:nvPr>
            <p:ph idx="3" type="subTitle"/>
          </p:nvPr>
        </p:nvSpPr>
        <p:spPr>
          <a:xfrm>
            <a:off x="2744975" y="3567225"/>
            <a:ext cx="56859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18"/>
          <p:cNvSpPr txBox="1"/>
          <p:nvPr>
            <p:ph idx="4" type="subTitle"/>
          </p:nvPr>
        </p:nvSpPr>
        <p:spPr>
          <a:xfrm>
            <a:off x="1403167" y="1521075"/>
            <a:ext cx="1391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 name="Google Shape;104;p18"/>
          <p:cNvSpPr txBox="1"/>
          <p:nvPr>
            <p:ph idx="5" type="subTitle"/>
          </p:nvPr>
        </p:nvSpPr>
        <p:spPr>
          <a:xfrm>
            <a:off x="1403167" y="2544150"/>
            <a:ext cx="1391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 name="Google Shape;105;p18"/>
          <p:cNvSpPr txBox="1"/>
          <p:nvPr>
            <p:ph idx="6" type="subTitle"/>
          </p:nvPr>
        </p:nvSpPr>
        <p:spPr>
          <a:xfrm>
            <a:off x="1403167" y="3567225"/>
            <a:ext cx="1391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6" name="Google Shape;106;p18"/>
          <p:cNvSpPr/>
          <p:nvPr/>
        </p:nvSpPr>
        <p:spPr>
          <a:xfrm>
            <a:off x="42" y="54"/>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6609" y="4325728"/>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7810141" y="78"/>
            <a:ext cx="1333783" cy="1098913"/>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9" name="Shape 109"/>
        <p:cNvGrpSpPr/>
        <p:nvPr/>
      </p:nvGrpSpPr>
      <p:grpSpPr>
        <a:xfrm>
          <a:off x="0" y="0"/>
          <a:ext cx="0" cy="0"/>
          <a:chOff x="0" y="0"/>
          <a:chExt cx="0" cy="0"/>
        </a:xfrm>
      </p:grpSpPr>
      <p:sp>
        <p:nvSpPr>
          <p:cNvPr id="110" name="Google Shape;110;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19"/>
          <p:cNvSpPr txBox="1"/>
          <p:nvPr>
            <p:ph idx="1" type="subTitle"/>
          </p:nvPr>
        </p:nvSpPr>
        <p:spPr>
          <a:xfrm>
            <a:off x="713219" y="1735625"/>
            <a:ext cx="3484500" cy="120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19"/>
          <p:cNvSpPr txBox="1"/>
          <p:nvPr>
            <p:ph idx="2" type="subTitle"/>
          </p:nvPr>
        </p:nvSpPr>
        <p:spPr>
          <a:xfrm>
            <a:off x="4937239" y="1735625"/>
            <a:ext cx="3484500" cy="120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19"/>
          <p:cNvSpPr txBox="1"/>
          <p:nvPr>
            <p:ph idx="3" type="subTitle"/>
          </p:nvPr>
        </p:nvSpPr>
        <p:spPr>
          <a:xfrm>
            <a:off x="713219" y="3396200"/>
            <a:ext cx="3484500" cy="120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19"/>
          <p:cNvSpPr txBox="1"/>
          <p:nvPr>
            <p:ph idx="4" type="subTitle"/>
          </p:nvPr>
        </p:nvSpPr>
        <p:spPr>
          <a:xfrm>
            <a:off x="4937239" y="3396200"/>
            <a:ext cx="3484500" cy="120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 name="Google Shape;115;p19"/>
          <p:cNvSpPr txBox="1"/>
          <p:nvPr>
            <p:ph idx="5" type="subTitle"/>
          </p:nvPr>
        </p:nvSpPr>
        <p:spPr>
          <a:xfrm>
            <a:off x="713220" y="1265260"/>
            <a:ext cx="348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 name="Google Shape;116;p19"/>
          <p:cNvSpPr txBox="1"/>
          <p:nvPr>
            <p:ph idx="6" type="subTitle"/>
          </p:nvPr>
        </p:nvSpPr>
        <p:spPr>
          <a:xfrm>
            <a:off x="713220" y="2925960"/>
            <a:ext cx="348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 name="Google Shape;117;p19"/>
          <p:cNvSpPr txBox="1"/>
          <p:nvPr>
            <p:ph idx="7" type="subTitle"/>
          </p:nvPr>
        </p:nvSpPr>
        <p:spPr>
          <a:xfrm>
            <a:off x="4937209" y="1265260"/>
            <a:ext cx="348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 name="Google Shape;118;p19"/>
          <p:cNvSpPr txBox="1"/>
          <p:nvPr>
            <p:ph idx="8" type="subTitle"/>
          </p:nvPr>
        </p:nvSpPr>
        <p:spPr>
          <a:xfrm>
            <a:off x="4937209" y="2925960"/>
            <a:ext cx="34845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19"/>
          <p:cNvSpPr/>
          <p:nvPr/>
        </p:nvSpPr>
        <p:spPr>
          <a:xfrm flipH="1">
            <a:off x="7278258" y="54"/>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flipH="1">
            <a:off x="7556103" y="4325728"/>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flipH="1">
            <a:off x="-6609" y="76"/>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2" name="Shape 122"/>
        <p:cNvGrpSpPr/>
        <p:nvPr/>
      </p:nvGrpSpPr>
      <p:grpSpPr>
        <a:xfrm>
          <a:off x="0" y="0"/>
          <a:ext cx="0" cy="0"/>
          <a:chOff x="0" y="0"/>
          <a:chExt cx="0" cy="0"/>
        </a:xfrm>
      </p:grpSpPr>
      <p:sp>
        <p:nvSpPr>
          <p:cNvPr id="123" name="Google Shape;123;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 name="Google Shape;124;p20"/>
          <p:cNvSpPr txBox="1"/>
          <p:nvPr>
            <p:ph idx="1" type="subTitle"/>
          </p:nvPr>
        </p:nvSpPr>
        <p:spPr>
          <a:xfrm>
            <a:off x="720000" y="1710160"/>
            <a:ext cx="2233500" cy="116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 name="Google Shape;125;p20"/>
          <p:cNvSpPr txBox="1"/>
          <p:nvPr>
            <p:ph idx="2" type="subTitle"/>
          </p:nvPr>
        </p:nvSpPr>
        <p:spPr>
          <a:xfrm>
            <a:off x="3455250" y="1710160"/>
            <a:ext cx="2233500" cy="116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20"/>
          <p:cNvSpPr txBox="1"/>
          <p:nvPr>
            <p:ph idx="3" type="subTitle"/>
          </p:nvPr>
        </p:nvSpPr>
        <p:spPr>
          <a:xfrm>
            <a:off x="720000" y="3440454"/>
            <a:ext cx="2233500" cy="116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0"/>
          <p:cNvSpPr txBox="1"/>
          <p:nvPr>
            <p:ph idx="4" type="subTitle"/>
          </p:nvPr>
        </p:nvSpPr>
        <p:spPr>
          <a:xfrm>
            <a:off x="3455250" y="3440454"/>
            <a:ext cx="2233500" cy="116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0"/>
          <p:cNvSpPr txBox="1"/>
          <p:nvPr>
            <p:ph idx="5" type="subTitle"/>
          </p:nvPr>
        </p:nvSpPr>
        <p:spPr>
          <a:xfrm>
            <a:off x="6190500" y="1710160"/>
            <a:ext cx="2233500" cy="116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20"/>
          <p:cNvSpPr txBox="1"/>
          <p:nvPr>
            <p:ph idx="6" type="subTitle"/>
          </p:nvPr>
        </p:nvSpPr>
        <p:spPr>
          <a:xfrm>
            <a:off x="6190500" y="3440454"/>
            <a:ext cx="2233500" cy="116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0" name="Google Shape;130;p20"/>
          <p:cNvSpPr txBox="1"/>
          <p:nvPr>
            <p:ph idx="7" type="subTitle"/>
          </p:nvPr>
        </p:nvSpPr>
        <p:spPr>
          <a:xfrm>
            <a:off x="720000" y="1412475"/>
            <a:ext cx="22335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1" name="Google Shape;131;p20"/>
          <p:cNvSpPr txBox="1"/>
          <p:nvPr>
            <p:ph idx="8" type="subTitle"/>
          </p:nvPr>
        </p:nvSpPr>
        <p:spPr>
          <a:xfrm>
            <a:off x="3456450" y="1412475"/>
            <a:ext cx="22311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2" name="Google Shape;132;p20"/>
          <p:cNvSpPr txBox="1"/>
          <p:nvPr>
            <p:ph idx="9" type="subTitle"/>
          </p:nvPr>
        </p:nvSpPr>
        <p:spPr>
          <a:xfrm>
            <a:off x="6190500" y="1412475"/>
            <a:ext cx="22311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3" name="Google Shape;133;p20"/>
          <p:cNvSpPr txBox="1"/>
          <p:nvPr>
            <p:ph idx="13" type="subTitle"/>
          </p:nvPr>
        </p:nvSpPr>
        <p:spPr>
          <a:xfrm>
            <a:off x="720000" y="3139551"/>
            <a:ext cx="22335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 name="Google Shape;134;p20"/>
          <p:cNvSpPr txBox="1"/>
          <p:nvPr>
            <p:ph idx="14" type="subTitle"/>
          </p:nvPr>
        </p:nvSpPr>
        <p:spPr>
          <a:xfrm>
            <a:off x="3456450" y="3139556"/>
            <a:ext cx="22311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5" name="Google Shape;135;p20"/>
          <p:cNvSpPr txBox="1"/>
          <p:nvPr>
            <p:ph idx="15" type="subTitle"/>
          </p:nvPr>
        </p:nvSpPr>
        <p:spPr>
          <a:xfrm>
            <a:off x="6190500" y="3139556"/>
            <a:ext cx="2231100" cy="377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20"/>
          <p:cNvSpPr/>
          <p:nvPr/>
        </p:nvSpPr>
        <p:spPr>
          <a:xfrm flipH="1" rot="10800000">
            <a:off x="41" y="4692143"/>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flipH="1" rot="10800000">
            <a:off x="-6609" y="54"/>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flipH="1" rot="10800000">
            <a:off x="7740441" y="3988637"/>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973150" y="539500"/>
            <a:ext cx="4146300" cy="1574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4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444150" y="708330"/>
            <a:ext cx="1151100" cy="1152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p:nvPr>
            <p:ph idx="3" type="pic"/>
          </p:nvPr>
        </p:nvSpPr>
        <p:spPr>
          <a:xfrm>
            <a:off x="-6650" y="2378300"/>
            <a:ext cx="2601900" cy="2149500"/>
          </a:xfrm>
          <a:prstGeom prst="flowChartDelay">
            <a:avLst/>
          </a:prstGeom>
          <a:noFill/>
          <a:ln>
            <a:noFill/>
          </a:ln>
        </p:spPr>
      </p:sp>
      <p:sp>
        <p:nvSpPr>
          <p:cNvPr id="18" name="Google Shape;18;p3"/>
          <p:cNvSpPr/>
          <p:nvPr/>
        </p:nvSpPr>
        <p:spPr>
          <a:xfrm>
            <a:off x="7278026" y="0"/>
            <a:ext cx="1865893" cy="1537322"/>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10800000">
            <a:off x="0" y="4698500"/>
            <a:ext cx="1826801" cy="445009"/>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ph idx="4" type="pic"/>
          </p:nvPr>
        </p:nvSpPr>
        <p:spPr>
          <a:xfrm>
            <a:off x="2595250" y="2381525"/>
            <a:ext cx="6548700" cy="2149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9" name="Shape 139"/>
        <p:cNvGrpSpPr/>
        <p:nvPr/>
      </p:nvGrpSpPr>
      <p:grpSpPr>
        <a:xfrm>
          <a:off x="0" y="0"/>
          <a:ext cx="0" cy="0"/>
          <a:chOff x="0" y="0"/>
          <a:chExt cx="0" cy="0"/>
        </a:xfrm>
      </p:grpSpPr>
      <p:sp>
        <p:nvSpPr>
          <p:cNvPr id="140" name="Google Shape;140;p21"/>
          <p:cNvSpPr txBox="1"/>
          <p:nvPr>
            <p:ph hasCustomPrompt="1" type="title"/>
          </p:nvPr>
        </p:nvSpPr>
        <p:spPr>
          <a:xfrm>
            <a:off x="798381" y="2791431"/>
            <a:ext cx="3492600" cy="768900"/>
          </a:xfrm>
          <a:prstGeom prst="rect">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1" name="Google Shape;141;p21"/>
          <p:cNvSpPr txBox="1"/>
          <p:nvPr>
            <p:ph idx="1" type="subTitle"/>
          </p:nvPr>
        </p:nvSpPr>
        <p:spPr>
          <a:xfrm>
            <a:off x="798394" y="3702755"/>
            <a:ext cx="3492600" cy="3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42" name="Google Shape;142;p21"/>
          <p:cNvSpPr txBox="1"/>
          <p:nvPr>
            <p:ph hasCustomPrompt="1" idx="2" type="title"/>
          </p:nvPr>
        </p:nvSpPr>
        <p:spPr>
          <a:xfrm>
            <a:off x="2825694" y="1080445"/>
            <a:ext cx="3492600" cy="768900"/>
          </a:xfrm>
          <a:prstGeom prst="rect">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3" name="Google Shape;143;p21"/>
          <p:cNvSpPr txBox="1"/>
          <p:nvPr>
            <p:ph idx="3" type="subTitle"/>
          </p:nvPr>
        </p:nvSpPr>
        <p:spPr>
          <a:xfrm>
            <a:off x="2825694" y="1991756"/>
            <a:ext cx="3492600" cy="3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44" name="Google Shape;144;p21"/>
          <p:cNvSpPr txBox="1"/>
          <p:nvPr>
            <p:ph hasCustomPrompt="1" idx="4" type="title"/>
          </p:nvPr>
        </p:nvSpPr>
        <p:spPr>
          <a:xfrm>
            <a:off x="4853006" y="2791431"/>
            <a:ext cx="3492600" cy="768900"/>
          </a:xfrm>
          <a:prstGeom prst="rect">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5" name="Google Shape;145;p21"/>
          <p:cNvSpPr txBox="1"/>
          <p:nvPr>
            <p:ph idx="5" type="subTitle"/>
          </p:nvPr>
        </p:nvSpPr>
        <p:spPr>
          <a:xfrm>
            <a:off x="4853019" y="3702755"/>
            <a:ext cx="3492600" cy="3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6" name="Shape 146"/>
        <p:cNvGrpSpPr/>
        <p:nvPr/>
      </p:nvGrpSpPr>
      <p:grpSpPr>
        <a:xfrm>
          <a:off x="0" y="0"/>
          <a:ext cx="0" cy="0"/>
          <a:chOff x="0" y="0"/>
          <a:chExt cx="0" cy="0"/>
        </a:xfrm>
      </p:grpSpPr>
      <p:sp>
        <p:nvSpPr>
          <p:cNvPr id="147" name="Google Shape;147;p22"/>
          <p:cNvSpPr txBox="1"/>
          <p:nvPr>
            <p:ph type="title"/>
          </p:nvPr>
        </p:nvSpPr>
        <p:spPr>
          <a:xfrm>
            <a:off x="2347950" y="5400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sz="72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8" name="Google Shape;148;p22"/>
          <p:cNvSpPr txBox="1"/>
          <p:nvPr>
            <p:ph idx="1" type="subTitle"/>
          </p:nvPr>
        </p:nvSpPr>
        <p:spPr>
          <a:xfrm>
            <a:off x="2347950" y="1841450"/>
            <a:ext cx="44481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22"/>
          <p:cNvSpPr/>
          <p:nvPr/>
        </p:nvSpPr>
        <p:spPr>
          <a:xfrm>
            <a:off x="41" y="54"/>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6609" y="4325728"/>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7740441" y="76"/>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2" name="Shape 152"/>
        <p:cNvGrpSpPr/>
        <p:nvPr/>
      </p:nvGrpSpPr>
      <p:grpSpPr>
        <a:xfrm>
          <a:off x="0" y="0"/>
          <a:ext cx="0" cy="0"/>
          <a:chOff x="0" y="0"/>
          <a:chExt cx="0" cy="0"/>
        </a:xfrm>
      </p:grpSpPr>
      <p:sp>
        <p:nvSpPr>
          <p:cNvPr id="153" name="Google Shape;153;p23"/>
          <p:cNvSpPr/>
          <p:nvPr/>
        </p:nvSpPr>
        <p:spPr>
          <a:xfrm rot="5400000">
            <a:off x="7988069" y="703090"/>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rot="5400000">
            <a:off x="-384265" y="384285"/>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rot="10800000">
            <a:off x="11484" y="3987157"/>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6" name="Shape 156"/>
        <p:cNvGrpSpPr/>
        <p:nvPr/>
      </p:nvGrpSpPr>
      <p:grpSpPr>
        <a:xfrm>
          <a:off x="0" y="0"/>
          <a:ext cx="0" cy="0"/>
          <a:chOff x="0" y="0"/>
          <a:chExt cx="0" cy="0"/>
        </a:xfrm>
      </p:grpSpPr>
      <p:sp>
        <p:nvSpPr>
          <p:cNvPr id="157" name="Google Shape;157;p24"/>
          <p:cNvSpPr/>
          <p:nvPr/>
        </p:nvSpPr>
        <p:spPr>
          <a:xfrm flipH="1" rot="-5400000">
            <a:off x="-703070" y="3987565"/>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flipH="1" rot="10800000">
            <a:off x="7729048" y="3987157"/>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flipH="1" rot="5400000">
            <a:off x="7988055" y="703090"/>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body"/>
          </p:nvPr>
        </p:nvSpPr>
        <p:spPr>
          <a:xfrm>
            <a:off x="720000" y="1069227"/>
            <a:ext cx="7704000" cy="3189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4" name="Google Shape;24;p4"/>
          <p:cNvSpPr/>
          <p:nvPr/>
        </p:nvSpPr>
        <p:spPr>
          <a:xfrm>
            <a:off x="-6650" y="0"/>
            <a:ext cx="1826801" cy="445009"/>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6650" y="4287426"/>
            <a:ext cx="1661820" cy="857522"/>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7482050" y="0"/>
            <a:ext cx="1661842" cy="1369203"/>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5"/>
          <p:cNvSpPr txBox="1"/>
          <p:nvPr>
            <p:ph idx="1" type="subTitle"/>
          </p:nvPr>
        </p:nvSpPr>
        <p:spPr>
          <a:xfrm>
            <a:off x="4923137" y="2878950"/>
            <a:ext cx="2505600" cy="14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5"/>
          <p:cNvSpPr txBox="1"/>
          <p:nvPr>
            <p:ph idx="2" type="subTitle"/>
          </p:nvPr>
        </p:nvSpPr>
        <p:spPr>
          <a:xfrm>
            <a:off x="1715263" y="2878950"/>
            <a:ext cx="2505600" cy="14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 name="Google Shape;31;p5"/>
          <p:cNvSpPr txBox="1"/>
          <p:nvPr>
            <p:ph idx="3" type="subTitle"/>
          </p:nvPr>
        </p:nvSpPr>
        <p:spPr>
          <a:xfrm>
            <a:off x="1715263" y="2489652"/>
            <a:ext cx="2505600" cy="41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 name="Google Shape;32;p5"/>
          <p:cNvSpPr txBox="1"/>
          <p:nvPr>
            <p:ph idx="4" type="subTitle"/>
          </p:nvPr>
        </p:nvSpPr>
        <p:spPr>
          <a:xfrm>
            <a:off x="4923138" y="2489652"/>
            <a:ext cx="2505600" cy="41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 name="Google Shape;33;p5"/>
          <p:cNvSpPr/>
          <p:nvPr/>
        </p:nvSpPr>
        <p:spPr>
          <a:xfrm rot="10800000">
            <a:off x="7278258" y="4692143"/>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10800000">
            <a:off x="7556103" y="54"/>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10800000">
            <a:off x="-6609" y="3988637"/>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p:nvPr/>
        </p:nvSpPr>
        <p:spPr>
          <a:xfrm>
            <a:off x="41" y="54"/>
            <a:ext cx="1859017" cy="452857"/>
          </a:xfrm>
          <a:custGeom>
            <a:rect b="b" l="l" r="r" t="t"/>
            <a:pathLst>
              <a:path extrusionOk="0" h="21068" w="86486">
                <a:moveTo>
                  <a:pt x="0" y="0"/>
                </a:moveTo>
                <a:cubicBezTo>
                  <a:pt x="1598" y="6163"/>
                  <a:pt x="6414" y="11047"/>
                  <a:pt x="14722" y="11162"/>
                </a:cubicBezTo>
                <a:cubicBezTo>
                  <a:pt x="14818" y="11162"/>
                  <a:pt x="14914" y="11163"/>
                  <a:pt x="15009" y="11163"/>
                </a:cubicBezTo>
                <a:cubicBezTo>
                  <a:pt x="20111" y="11163"/>
                  <a:pt x="24904" y="9922"/>
                  <a:pt x="29827" y="9922"/>
                </a:cubicBezTo>
                <a:cubicBezTo>
                  <a:pt x="31932" y="9922"/>
                  <a:pt x="34060" y="10149"/>
                  <a:pt x="36247" y="10796"/>
                </a:cubicBezTo>
                <a:cubicBezTo>
                  <a:pt x="42889" y="12759"/>
                  <a:pt x="48412" y="17393"/>
                  <a:pt x="54941" y="19630"/>
                </a:cubicBezTo>
                <a:cubicBezTo>
                  <a:pt x="57731" y="20580"/>
                  <a:pt x="60696" y="21068"/>
                  <a:pt x="63651" y="21068"/>
                </a:cubicBezTo>
                <a:cubicBezTo>
                  <a:pt x="68430" y="21068"/>
                  <a:pt x="73186" y="19793"/>
                  <a:pt x="77150" y="17142"/>
                </a:cubicBezTo>
                <a:cubicBezTo>
                  <a:pt x="82765" y="13376"/>
                  <a:pt x="86485" y="6733"/>
                  <a:pt x="86462"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a:off x="-82809" y="4554328"/>
            <a:ext cx="1587822" cy="819271"/>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7740441" y="76"/>
            <a:ext cx="1403484" cy="1156340"/>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745829" y="539500"/>
            <a:ext cx="4294800" cy="103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7"/>
          <p:cNvSpPr txBox="1"/>
          <p:nvPr>
            <p:ph idx="1" type="subTitle"/>
          </p:nvPr>
        </p:nvSpPr>
        <p:spPr>
          <a:xfrm>
            <a:off x="745829" y="197220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44" name="Google Shape;44;p7"/>
          <p:cNvSpPr/>
          <p:nvPr>
            <p:ph idx="2" type="pic"/>
          </p:nvPr>
        </p:nvSpPr>
        <p:spPr>
          <a:xfrm>
            <a:off x="5643775" y="539500"/>
            <a:ext cx="3511800" cy="4604100"/>
          </a:xfrm>
          <a:prstGeom prst="round2SameRect">
            <a:avLst>
              <a:gd fmla="val 16667" name="adj1"/>
              <a:gd fmla="val 0" name="adj2"/>
            </a:avLst>
          </a:prstGeom>
          <a:noFill/>
          <a:ln>
            <a:noFill/>
          </a:ln>
        </p:spPr>
      </p:sp>
      <p:sp>
        <p:nvSpPr>
          <p:cNvPr id="45" name="Google Shape;45;p7"/>
          <p:cNvSpPr/>
          <p:nvPr/>
        </p:nvSpPr>
        <p:spPr>
          <a:xfrm>
            <a:off x="-6653" y="3956591"/>
            <a:ext cx="2303046" cy="1188404"/>
          </a:xfrm>
          <a:custGeom>
            <a:rect b="b" l="l" r="r" t="t"/>
            <a:pathLst>
              <a:path extrusionOk="0" h="26890" w="52111">
                <a:moveTo>
                  <a:pt x="232" y="0"/>
                </a:moveTo>
                <a:cubicBezTo>
                  <a:pt x="154" y="0"/>
                  <a:pt x="77" y="1"/>
                  <a:pt x="0" y="2"/>
                </a:cubicBezTo>
                <a:lnTo>
                  <a:pt x="0" y="26890"/>
                </a:lnTo>
                <a:lnTo>
                  <a:pt x="52110" y="26890"/>
                </a:lnTo>
                <a:cubicBezTo>
                  <a:pt x="51836" y="25886"/>
                  <a:pt x="51448" y="24927"/>
                  <a:pt x="50992" y="24014"/>
                </a:cubicBezTo>
                <a:cubicBezTo>
                  <a:pt x="48242" y="18663"/>
                  <a:pt x="42325" y="15104"/>
                  <a:pt x="36312" y="15104"/>
                </a:cubicBezTo>
                <a:cubicBezTo>
                  <a:pt x="35887" y="15104"/>
                  <a:pt x="35462" y="15122"/>
                  <a:pt x="35037" y="15158"/>
                </a:cubicBezTo>
                <a:cubicBezTo>
                  <a:pt x="31433" y="15451"/>
                  <a:pt x="27701" y="16922"/>
                  <a:pt x="24207" y="16922"/>
                </a:cubicBezTo>
                <a:cubicBezTo>
                  <a:pt x="22810" y="16922"/>
                  <a:pt x="21452" y="16687"/>
                  <a:pt x="20155" y="16048"/>
                </a:cubicBezTo>
                <a:cubicBezTo>
                  <a:pt x="15019" y="13560"/>
                  <a:pt x="14334" y="6918"/>
                  <a:pt x="10249" y="3380"/>
                </a:cubicBezTo>
                <a:cubicBezTo>
                  <a:pt x="7610" y="1077"/>
                  <a:pt x="3942" y="0"/>
                  <a:pt x="232" y="0"/>
                </a:cubicBez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0" name="Google Shape;50;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p:nvPr>
            <p:ph idx="2" type="pic"/>
          </p:nvPr>
        </p:nvSpPr>
        <p:spPr>
          <a:xfrm>
            <a:off x="0" y="0"/>
            <a:ext cx="9144000" cy="5143500"/>
          </a:xfrm>
          <a:prstGeom prst="rect">
            <a:avLst/>
          </a:prstGeom>
          <a:noFill/>
          <a:ln>
            <a:noFill/>
          </a:ln>
        </p:spPr>
      </p:sp>
      <p:sp>
        <p:nvSpPr>
          <p:cNvPr id="53" name="Google Shape;53;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Montserrat"/>
              <a:buNone/>
              <a:defRPr b="1" sz="3000">
                <a:solidFill>
                  <a:schemeClr val="dk2"/>
                </a:solidFill>
                <a:latin typeface="Montserrat"/>
                <a:ea typeface="Montserrat"/>
                <a:cs typeface="Montserrat"/>
                <a:sym typeface="Montserrat"/>
              </a:defRPr>
            </a:lvl1pPr>
            <a:lvl2pPr lvl="1" rtl="0">
              <a:spcBef>
                <a:spcPts val="0"/>
              </a:spcBef>
              <a:spcAft>
                <a:spcPts val="0"/>
              </a:spcAft>
              <a:buClr>
                <a:schemeClr val="dk2"/>
              </a:buClr>
              <a:buSzPts val="3000"/>
              <a:buFont typeface="Archivo Black"/>
              <a:buNone/>
              <a:defRPr sz="3000">
                <a:solidFill>
                  <a:schemeClr val="dk2"/>
                </a:solidFill>
                <a:latin typeface="Archivo Black"/>
                <a:ea typeface="Archivo Black"/>
                <a:cs typeface="Archivo Black"/>
                <a:sym typeface="Archivo Black"/>
              </a:defRPr>
            </a:lvl2pPr>
            <a:lvl3pPr lvl="2" rtl="0">
              <a:spcBef>
                <a:spcPts val="0"/>
              </a:spcBef>
              <a:spcAft>
                <a:spcPts val="0"/>
              </a:spcAft>
              <a:buClr>
                <a:schemeClr val="dk2"/>
              </a:buClr>
              <a:buSzPts val="3000"/>
              <a:buFont typeface="Archivo Black"/>
              <a:buNone/>
              <a:defRPr sz="3000">
                <a:solidFill>
                  <a:schemeClr val="dk2"/>
                </a:solidFill>
                <a:latin typeface="Archivo Black"/>
                <a:ea typeface="Archivo Black"/>
                <a:cs typeface="Archivo Black"/>
                <a:sym typeface="Archivo Black"/>
              </a:defRPr>
            </a:lvl3pPr>
            <a:lvl4pPr lvl="3" rtl="0">
              <a:spcBef>
                <a:spcPts val="0"/>
              </a:spcBef>
              <a:spcAft>
                <a:spcPts val="0"/>
              </a:spcAft>
              <a:buClr>
                <a:schemeClr val="dk2"/>
              </a:buClr>
              <a:buSzPts val="3000"/>
              <a:buFont typeface="Archivo Black"/>
              <a:buNone/>
              <a:defRPr sz="3000">
                <a:solidFill>
                  <a:schemeClr val="dk2"/>
                </a:solidFill>
                <a:latin typeface="Archivo Black"/>
                <a:ea typeface="Archivo Black"/>
                <a:cs typeface="Archivo Black"/>
                <a:sym typeface="Archivo Black"/>
              </a:defRPr>
            </a:lvl4pPr>
            <a:lvl5pPr lvl="4" rtl="0">
              <a:spcBef>
                <a:spcPts val="0"/>
              </a:spcBef>
              <a:spcAft>
                <a:spcPts val="0"/>
              </a:spcAft>
              <a:buClr>
                <a:schemeClr val="dk2"/>
              </a:buClr>
              <a:buSzPts val="3000"/>
              <a:buFont typeface="Archivo Black"/>
              <a:buNone/>
              <a:defRPr sz="3000">
                <a:solidFill>
                  <a:schemeClr val="dk2"/>
                </a:solidFill>
                <a:latin typeface="Archivo Black"/>
                <a:ea typeface="Archivo Black"/>
                <a:cs typeface="Archivo Black"/>
                <a:sym typeface="Archivo Black"/>
              </a:defRPr>
            </a:lvl5pPr>
            <a:lvl6pPr lvl="5" rtl="0">
              <a:spcBef>
                <a:spcPts val="0"/>
              </a:spcBef>
              <a:spcAft>
                <a:spcPts val="0"/>
              </a:spcAft>
              <a:buClr>
                <a:schemeClr val="dk2"/>
              </a:buClr>
              <a:buSzPts val="3000"/>
              <a:buFont typeface="Archivo Black"/>
              <a:buNone/>
              <a:defRPr sz="3000">
                <a:solidFill>
                  <a:schemeClr val="dk2"/>
                </a:solidFill>
                <a:latin typeface="Archivo Black"/>
                <a:ea typeface="Archivo Black"/>
                <a:cs typeface="Archivo Black"/>
                <a:sym typeface="Archivo Black"/>
              </a:defRPr>
            </a:lvl6pPr>
            <a:lvl7pPr lvl="6" rtl="0">
              <a:spcBef>
                <a:spcPts val="0"/>
              </a:spcBef>
              <a:spcAft>
                <a:spcPts val="0"/>
              </a:spcAft>
              <a:buClr>
                <a:schemeClr val="dk2"/>
              </a:buClr>
              <a:buSzPts val="3000"/>
              <a:buFont typeface="Archivo Black"/>
              <a:buNone/>
              <a:defRPr sz="3000">
                <a:solidFill>
                  <a:schemeClr val="dk2"/>
                </a:solidFill>
                <a:latin typeface="Archivo Black"/>
                <a:ea typeface="Archivo Black"/>
                <a:cs typeface="Archivo Black"/>
                <a:sym typeface="Archivo Black"/>
              </a:defRPr>
            </a:lvl7pPr>
            <a:lvl8pPr lvl="7" rtl="0">
              <a:spcBef>
                <a:spcPts val="0"/>
              </a:spcBef>
              <a:spcAft>
                <a:spcPts val="0"/>
              </a:spcAft>
              <a:buClr>
                <a:schemeClr val="dk2"/>
              </a:buClr>
              <a:buSzPts val="3000"/>
              <a:buFont typeface="Archivo Black"/>
              <a:buNone/>
              <a:defRPr sz="3000">
                <a:solidFill>
                  <a:schemeClr val="dk2"/>
                </a:solidFill>
                <a:latin typeface="Archivo Black"/>
                <a:ea typeface="Archivo Black"/>
                <a:cs typeface="Archivo Black"/>
                <a:sym typeface="Archivo Black"/>
              </a:defRPr>
            </a:lvl8pPr>
            <a:lvl9pPr lvl="8" rtl="0">
              <a:spcBef>
                <a:spcPts val="0"/>
              </a:spcBef>
              <a:spcAft>
                <a:spcPts val="0"/>
              </a:spcAft>
              <a:buClr>
                <a:schemeClr val="dk2"/>
              </a:buClr>
              <a:buSzPts val="3000"/>
              <a:buFont typeface="Archivo Black"/>
              <a:buNone/>
              <a:defRPr sz="3000">
                <a:solidFill>
                  <a:schemeClr val="dk2"/>
                </a:solidFill>
                <a:latin typeface="Archivo Black"/>
                <a:ea typeface="Archivo Black"/>
                <a:cs typeface="Archivo Black"/>
                <a:sym typeface="Archivo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indent="-304800" lvl="1" marL="914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indent="-304800" lvl="2" marL="1371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indent="-304800" lvl="3" marL="1828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indent="-304800" lvl="4" marL="22860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indent="-304800" lvl="5" marL="2743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indent="-304800" lvl="6" marL="3200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304800" lvl="7" marL="3657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indent="-304800" lvl="8" marL="411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5"/>
          <p:cNvSpPr txBox="1"/>
          <p:nvPr>
            <p:ph type="ctrTitle"/>
          </p:nvPr>
        </p:nvSpPr>
        <p:spPr>
          <a:xfrm>
            <a:off x="1030275" y="979000"/>
            <a:ext cx="4144200" cy="25797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Crypto Currencies</a:t>
            </a:r>
            <a:r>
              <a:rPr lang="en">
                <a:solidFill>
                  <a:schemeClr val="dk2"/>
                </a:solidFill>
              </a:rPr>
              <a:t> </a:t>
            </a:r>
            <a:r>
              <a:rPr lang="en"/>
              <a:t>Historical Prices</a:t>
            </a:r>
            <a:endParaRPr/>
          </a:p>
        </p:txBody>
      </p:sp>
      <p:sp>
        <p:nvSpPr>
          <p:cNvPr id="165" name="Google Shape;165;p25"/>
          <p:cNvSpPr txBox="1"/>
          <p:nvPr>
            <p:ph idx="1" type="subTitle"/>
          </p:nvPr>
        </p:nvSpPr>
        <p:spPr>
          <a:xfrm>
            <a:off x="1030275" y="3472750"/>
            <a:ext cx="4144200" cy="480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a:t>Group 9  </a:t>
            </a:r>
            <a:endParaRPr b="1"/>
          </a:p>
          <a:p>
            <a:pPr indent="0" lvl="0" marL="0" rtl="0" algn="l">
              <a:spcBef>
                <a:spcPts val="0"/>
              </a:spcBef>
              <a:spcAft>
                <a:spcPts val="0"/>
              </a:spcAft>
              <a:buNone/>
            </a:pPr>
            <a:r>
              <a:rPr lang="en"/>
              <a:t>Khushboo Thanki</a:t>
            </a:r>
            <a:endParaRPr/>
          </a:p>
          <a:p>
            <a:pPr indent="0" lvl="0" marL="0" rtl="0" algn="l">
              <a:spcBef>
                <a:spcPts val="0"/>
              </a:spcBef>
              <a:spcAft>
                <a:spcPts val="0"/>
              </a:spcAft>
              <a:buNone/>
            </a:pPr>
            <a:r>
              <a:rPr lang="en"/>
              <a:t>Phuong Nguyen</a:t>
            </a:r>
            <a:endParaRPr/>
          </a:p>
          <a:p>
            <a:pPr indent="0" lvl="0" marL="0" rtl="0" algn="l">
              <a:spcBef>
                <a:spcPts val="0"/>
              </a:spcBef>
              <a:spcAft>
                <a:spcPts val="0"/>
              </a:spcAft>
              <a:buNone/>
            </a:pPr>
            <a:r>
              <a:rPr lang="en"/>
              <a:t>Yashita Sabharwal</a:t>
            </a:r>
            <a:endParaRPr/>
          </a:p>
        </p:txBody>
      </p:sp>
      <p:grpSp>
        <p:nvGrpSpPr>
          <p:cNvPr id="166" name="Google Shape;166;p25"/>
          <p:cNvGrpSpPr/>
          <p:nvPr/>
        </p:nvGrpSpPr>
        <p:grpSpPr>
          <a:xfrm>
            <a:off x="6041155" y="1015058"/>
            <a:ext cx="345413" cy="564911"/>
            <a:chOff x="-3731650" y="1563039"/>
            <a:chExt cx="1041657" cy="1703592"/>
          </a:xfrm>
        </p:grpSpPr>
        <p:sp>
          <p:nvSpPr>
            <p:cNvPr id="167" name="Google Shape;167;p25"/>
            <p:cNvSpPr/>
            <p:nvPr/>
          </p:nvSpPr>
          <p:spPr>
            <a:xfrm>
              <a:off x="-3546625" y="1563039"/>
              <a:ext cx="856631" cy="735533"/>
            </a:xfrm>
            <a:custGeom>
              <a:rect b="b" l="l" r="r" t="t"/>
              <a:pathLst>
                <a:path extrusionOk="0" h="7076" w="8241">
                  <a:moveTo>
                    <a:pt x="4018" y="0"/>
                  </a:moveTo>
                  <a:lnTo>
                    <a:pt x="1" y="7076"/>
                  </a:lnTo>
                  <a:lnTo>
                    <a:pt x="8241" y="6642"/>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3731650" y="1563039"/>
              <a:ext cx="602792" cy="735533"/>
            </a:xfrm>
            <a:custGeom>
              <a:rect b="b" l="l" r="r" t="t"/>
              <a:pathLst>
                <a:path extrusionOk="0" h="7076" w="5799">
                  <a:moveTo>
                    <a:pt x="5798" y="0"/>
                  </a:moveTo>
                  <a:lnTo>
                    <a:pt x="3744" y="0"/>
                  </a:lnTo>
                  <a:lnTo>
                    <a:pt x="0" y="6665"/>
                  </a:lnTo>
                  <a:lnTo>
                    <a:pt x="1781" y="7076"/>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3292682" y="2262914"/>
              <a:ext cx="391570" cy="1003717"/>
            </a:xfrm>
            <a:custGeom>
              <a:rect b="b" l="l" r="r" t="t"/>
              <a:pathLst>
                <a:path extrusionOk="0" h="9656" w="3767">
                  <a:moveTo>
                    <a:pt x="3766" y="8720"/>
                  </a:moveTo>
                  <a:lnTo>
                    <a:pt x="0" y="9656"/>
                  </a:lnTo>
                  <a:lnTo>
                    <a:pt x="0" y="206"/>
                  </a:lnTo>
                  <a:lnTo>
                    <a:pt x="3766"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3513362" y="2284223"/>
              <a:ext cx="220784" cy="982408"/>
            </a:xfrm>
            <a:custGeom>
              <a:rect b="b" l="l" r="r" t="t"/>
              <a:pathLst>
                <a:path extrusionOk="0" h="9451" w="2124">
                  <a:moveTo>
                    <a:pt x="2123" y="9451"/>
                  </a:moveTo>
                  <a:lnTo>
                    <a:pt x="0" y="8994"/>
                  </a:lnTo>
                  <a:lnTo>
                    <a:pt x="0" y="115"/>
                  </a:lnTo>
                  <a:lnTo>
                    <a:pt x="2123" y="1"/>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a:off x="-3513362" y="2262914"/>
              <a:ext cx="612251" cy="54676"/>
            </a:xfrm>
            <a:custGeom>
              <a:rect b="b" l="l" r="r" t="t"/>
              <a:pathLst>
                <a:path extrusionOk="0" h="526" w="5890">
                  <a:moveTo>
                    <a:pt x="5889" y="1"/>
                  </a:moveTo>
                  <a:lnTo>
                    <a:pt x="2123" y="206"/>
                  </a:lnTo>
                  <a:lnTo>
                    <a:pt x="0" y="320"/>
                  </a:lnTo>
                  <a:lnTo>
                    <a:pt x="0" y="526"/>
                  </a:lnTo>
                  <a:lnTo>
                    <a:pt x="2123" y="457"/>
                  </a:lnTo>
                  <a:lnTo>
                    <a:pt x="5889" y="229"/>
                  </a:lnTo>
                  <a:lnTo>
                    <a:pt x="5889"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25"/>
          <p:cNvGrpSpPr/>
          <p:nvPr/>
        </p:nvGrpSpPr>
        <p:grpSpPr>
          <a:xfrm>
            <a:off x="5277375" y="1711072"/>
            <a:ext cx="598853" cy="643961"/>
            <a:chOff x="-2932090" y="-176096"/>
            <a:chExt cx="1259947" cy="1354852"/>
          </a:xfrm>
        </p:grpSpPr>
        <p:sp>
          <p:nvSpPr>
            <p:cNvPr id="173" name="Google Shape;173;p25"/>
            <p:cNvSpPr/>
            <p:nvPr/>
          </p:nvSpPr>
          <p:spPr>
            <a:xfrm>
              <a:off x="-2932090" y="-145328"/>
              <a:ext cx="1155584" cy="1324083"/>
            </a:xfrm>
            <a:custGeom>
              <a:rect b="b" l="l" r="r" t="t"/>
              <a:pathLst>
                <a:path extrusionOk="0" h="12738" w="11117">
                  <a:moveTo>
                    <a:pt x="1621" y="823"/>
                  </a:moveTo>
                  <a:lnTo>
                    <a:pt x="1621" y="823"/>
                  </a:lnTo>
                  <a:cubicBezTo>
                    <a:pt x="1" y="2124"/>
                    <a:pt x="411" y="5479"/>
                    <a:pt x="2557" y="8401"/>
                  </a:cubicBezTo>
                  <a:lnTo>
                    <a:pt x="2557" y="8401"/>
                  </a:lnTo>
                  <a:cubicBezTo>
                    <a:pt x="4703" y="11345"/>
                    <a:pt x="7784" y="12737"/>
                    <a:pt x="9519" y="11573"/>
                  </a:cubicBezTo>
                  <a:lnTo>
                    <a:pt x="9519" y="11573"/>
                  </a:lnTo>
                  <a:lnTo>
                    <a:pt x="9519" y="11573"/>
                  </a:lnTo>
                  <a:lnTo>
                    <a:pt x="10455" y="10889"/>
                  </a:lnTo>
                  <a:lnTo>
                    <a:pt x="10295" y="10660"/>
                  </a:lnTo>
                  <a:cubicBezTo>
                    <a:pt x="11117" y="9085"/>
                    <a:pt x="10546" y="6323"/>
                    <a:pt x="8743" y="3881"/>
                  </a:cubicBezTo>
                  <a:lnTo>
                    <a:pt x="8743" y="3881"/>
                  </a:lnTo>
                  <a:cubicBezTo>
                    <a:pt x="6917" y="1393"/>
                    <a:pt x="4429" y="1"/>
                    <a:pt x="2648" y="343"/>
                  </a:cubicBezTo>
                  <a:lnTo>
                    <a:pt x="2648" y="343"/>
                  </a:lnTo>
                  <a:lnTo>
                    <a:pt x="2511" y="16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2849037" y="-176096"/>
              <a:ext cx="1176894" cy="1295498"/>
            </a:xfrm>
            <a:custGeom>
              <a:rect b="b" l="l" r="r" t="t"/>
              <a:pathLst>
                <a:path extrusionOk="0" h="12463" w="11322">
                  <a:moveTo>
                    <a:pt x="1712" y="457"/>
                  </a:moveTo>
                  <a:cubicBezTo>
                    <a:pt x="0" y="1712"/>
                    <a:pt x="389" y="5136"/>
                    <a:pt x="2580" y="8103"/>
                  </a:cubicBezTo>
                  <a:lnTo>
                    <a:pt x="2580" y="8103"/>
                  </a:lnTo>
                  <a:cubicBezTo>
                    <a:pt x="4748" y="11070"/>
                    <a:pt x="7898" y="12463"/>
                    <a:pt x="9610" y="11230"/>
                  </a:cubicBezTo>
                  <a:lnTo>
                    <a:pt x="9610" y="11230"/>
                  </a:lnTo>
                  <a:cubicBezTo>
                    <a:pt x="11322" y="9975"/>
                    <a:pt x="10934" y="6551"/>
                    <a:pt x="8765" y="3561"/>
                  </a:cubicBezTo>
                  <a:lnTo>
                    <a:pt x="8765" y="3561"/>
                  </a:lnTo>
                  <a:cubicBezTo>
                    <a:pt x="7122" y="1347"/>
                    <a:pt x="4931" y="0"/>
                    <a:pt x="3219" y="0"/>
                  </a:cubicBezTo>
                  <a:lnTo>
                    <a:pt x="3219" y="0"/>
                  </a:lnTo>
                  <a:cubicBezTo>
                    <a:pt x="2671" y="0"/>
                    <a:pt x="2146" y="137"/>
                    <a:pt x="1712" y="4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2718583" y="-59884"/>
              <a:ext cx="935008" cy="1032199"/>
            </a:xfrm>
            <a:custGeom>
              <a:rect b="b" l="l" r="r" t="t"/>
              <a:pathLst>
                <a:path extrusionOk="0" h="9930" w="8995">
                  <a:moveTo>
                    <a:pt x="1370" y="366"/>
                  </a:moveTo>
                  <a:cubicBezTo>
                    <a:pt x="1" y="1370"/>
                    <a:pt x="320" y="4086"/>
                    <a:pt x="2055" y="6460"/>
                  </a:cubicBezTo>
                  <a:lnTo>
                    <a:pt x="2055" y="6460"/>
                  </a:lnTo>
                  <a:cubicBezTo>
                    <a:pt x="3790" y="8811"/>
                    <a:pt x="6278" y="9930"/>
                    <a:pt x="7647" y="8925"/>
                  </a:cubicBezTo>
                  <a:lnTo>
                    <a:pt x="7647" y="8925"/>
                  </a:lnTo>
                  <a:cubicBezTo>
                    <a:pt x="8994" y="7921"/>
                    <a:pt x="8697" y="5205"/>
                    <a:pt x="6963" y="2854"/>
                  </a:cubicBezTo>
                  <a:lnTo>
                    <a:pt x="6963" y="2854"/>
                  </a:lnTo>
                  <a:cubicBezTo>
                    <a:pt x="5662" y="1073"/>
                    <a:pt x="3927" y="1"/>
                    <a:pt x="2580" y="1"/>
                  </a:cubicBezTo>
                  <a:lnTo>
                    <a:pt x="2580" y="1"/>
                  </a:lnTo>
                  <a:cubicBezTo>
                    <a:pt x="2124" y="1"/>
                    <a:pt x="1713" y="115"/>
                    <a:pt x="1370" y="36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2690102" y="-34417"/>
              <a:ext cx="880331" cy="914842"/>
            </a:xfrm>
            <a:custGeom>
              <a:rect b="b" l="l" r="r" t="t"/>
              <a:pathLst>
                <a:path extrusionOk="0" h="8801" w="8469">
                  <a:moveTo>
                    <a:pt x="2310" y="27"/>
                  </a:moveTo>
                  <a:cubicBezTo>
                    <a:pt x="3574" y="27"/>
                    <a:pt x="5228" y="1068"/>
                    <a:pt x="6460" y="2769"/>
                  </a:cubicBezTo>
                  <a:cubicBezTo>
                    <a:pt x="8104" y="5005"/>
                    <a:pt x="8446" y="7562"/>
                    <a:pt x="7214" y="8452"/>
                  </a:cubicBezTo>
                  <a:cubicBezTo>
                    <a:pt x="6918" y="8671"/>
                    <a:pt x="6558" y="8774"/>
                    <a:pt x="6160" y="8774"/>
                  </a:cubicBezTo>
                  <a:cubicBezTo>
                    <a:pt x="4895" y="8774"/>
                    <a:pt x="3236" y="7733"/>
                    <a:pt x="1987" y="6033"/>
                  </a:cubicBezTo>
                  <a:cubicBezTo>
                    <a:pt x="366" y="3819"/>
                    <a:pt x="24" y="1262"/>
                    <a:pt x="1256" y="349"/>
                  </a:cubicBezTo>
                  <a:cubicBezTo>
                    <a:pt x="1552" y="130"/>
                    <a:pt x="1911" y="27"/>
                    <a:pt x="2310" y="27"/>
                  </a:cubicBezTo>
                  <a:close/>
                  <a:moveTo>
                    <a:pt x="2310" y="1"/>
                  </a:moveTo>
                  <a:cubicBezTo>
                    <a:pt x="1904" y="1"/>
                    <a:pt x="1537" y="106"/>
                    <a:pt x="1233" y="326"/>
                  </a:cubicBezTo>
                  <a:cubicBezTo>
                    <a:pt x="1" y="1239"/>
                    <a:pt x="320" y="3819"/>
                    <a:pt x="1964" y="6055"/>
                  </a:cubicBezTo>
                  <a:cubicBezTo>
                    <a:pt x="3227" y="7769"/>
                    <a:pt x="4885" y="8800"/>
                    <a:pt x="6150" y="8800"/>
                  </a:cubicBezTo>
                  <a:cubicBezTo>
                    <a:pt x="6553" y="8800"/>
                    <a:pt x="6916" y="8695"/>
                    <a:pt x="7214" y="8475"/>
                  </a:cubicBezTo>
                  <a:cubicBezTo>
                    <a:pt x="8469" y="7562"/>
                    <a:pt x="8149" y="4983"/>
                    <a:pt x="6506" y="2746"/>
                  </a:cubicBezTo>
                  <a:cubicBezTo>
                    <a:pt x="5242" y="1032"/>
                    <a:pt x="3585" y="1"/>
                    <a:pt x="2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2469423" y="54042"/>
              <a:ext cx="470362" cy="737923"/>
            </a:xfrm>
            <a:custGeom>
              <a:rect b="b" l="l" r="r" t="t"/>
              <a:pathLst>
                <a:path extrusionOk="0" h="7099" w="4525">
                  <a:moveTo>
                    <a:pt x="1347" y="1826"/>
                  </a:moveTo>
                  <a:lnTo>
                    <a:pt x="1507" y="1918"/>
                  </a:lnTo>
                  <a:lnTo>
                    <a:pt x="2534" y="2465"/>
                  </a:lnTo>
                  <a:cubicBezTo>
                    <a:pt x="2762" y="2579"/>
                    <a:pt x="2968" y="2899"/>
                    <a:pt x="3036" y="3173"/>
                  </a:cubicBezTo>
                  <a:lnTo>
                    <a:pt x="3036" y="3241"/>
                  </a:lnTo>
                  <a:cubicBezTo>
                    <a:pt x="3087" y="3444"/>
                    <a:pt x="3025" y="3559"/>
                    <a:pt x="2906" y="3559"/>
                  </a:cubicBezTo>
                  <a:cubicBezTo>
                    <a:pt x="2865" y="3559"/>
                    <a:pt x="2816" y="3545"/>
                    <a:pt x="2762" y="3515"/>
                  </a:cubicBezTo>
                  <a:lnTo>
                    <a:pt x="1575" y="2876"/>
                  </a:lnTo>
                  <a:lnTo>
                    <a:pt x="1347" y="1826"/>
                  </a:lnTo>
                  <a:close/>
                  <a:moveTo>
                    <a:pt x="1781" y="3835"/>
                  </a:moveTo>
                  <a:lnTo>
                    <a:pt x="2968" y="4497"/>
                  </a:lnTo>
                  <a:lnTo>
                    <a:pt x="3059" y="4542"/>
                  </a:lnTo>
                  <a:cubicBezTo>
                    <a:pt x="3310" y="4657"/>
                    <a:pt x="3538" y="5022"/>
                    <a:pt x="3607" y="5319"/>
                  </a:cubicBezTo>
                  <a:lnTo>
                    <a:pt x="3630" y="5387"/>
                  </a:lnTo>
                  <a:cubicBezTo>
                    <a:pt x="3682" y="5613"/>
                    <a:pt x="3601" y="5747"/>
                    <a:pt x="3459" y="5747"/>
                  </a:cubicBezTo>
                  <a:cubicBezTo>
                    <a:pt x="3415" y="5747"/>
                    <a:pt x="3364" y="5734"/>
                    <a:pt x="3310" y="5707"/>
                  </a:cubicBezTo>
                  <a:lnTo>
                    <a:pt x="2192" y="5090"/>
                  </a:lnTo>
                  <a:lnTo>
                    <a:pt x="2032" y="4999"/>
                  </a:lnTo>
                  <a:lnTo>
                    <a:pt x="1781" y="3835"/>
                  </a:lnTo>
                  <a:close/>
                  <a:moveTo>
                    <a:pt x="434" y="0"/>
                  </a:moveTo>
                  <a:lnTo>
                    <a:pt x="548" y="548"/>
                  </a:lnTo>
                  <a:lnTo>
                    <a:pt x="389" y="457"/>
                  </a:lnTo>
                  <a:lnTo>
                    <a:pt x="1" y="251"/>
                  </a:lnTo>
                  <a:lnTo>
                    <a:pt x="206" y="1210"/>
                  </a:lnTo>
                  <a:lnTo>
                    <a:pt x="594" y="1415"/>
                  </a:lnTo>
                  <a:lnTo>
                    <a:pt x="799" y="2465"/>
                  </a:lnTo>
                  <a:lnTo>
                    <a:pt x="1005" y="3424"/>
                  </a:lnTo>
                  <a:lnTo>
                    <a:pt x="1256" y="4588"/>
                  </a:lnTo>
                  <a:lnTo>
                    <a:pt x="868" y="4383"/>
                  </a:lnTo>
                  <a:lnTo>
                    <a:pt x="1073" y="5364"/>
                  </a:lnTo>
                  <a:lnTo>
                    <a:pt x="1461" y="5570"/>
                  </a:lnTo>
                  <a:lnTo>
                    <a:pt x="1644" y="5661"/>
                  </a:lnTo>
                  <a:lnTo>
                    <a:pt x="1735" y="6095"/>
                  </a:lnTo>
                  <a:lnTo>
                    <a:pt x="2511" y="6505"/>
                  </a:lnTo>
                  <a:lnTo>
                    <a:pt x="2397" y="6072"/>
                  </a:lnTo>
                  <a:lnTo>
                    <a:pt x="2397" y="6072"/>
                  </a:lnTo>
                  <a:lnTo>
                    <a:pt x="2717" y="6232"/>
                  </a:lnTo>
                  <a:lnTo>
                    <a:pt x="2808" y="6688"/>
                  </a:lnTo>
                  <a:lnTo>
                    <a:pt x="3584" y="7099"/>
                  </a:lnTo>
                  <a:lnTo>
                    <a:pt x="3493" y="6642"/>
                  </a:lnTo>
                  <a:lnTo>
                    <a:pt x="3516" y="6665"/>
                  </a:lnTo>
                  <a:cubicBezTo>
                    <a:pt x="3685" y="6758"/>
                    <a:pt x="3836" y="6803"/>
                    <a:pt x="3964" y="6803"/>
                  </a:cubicBezTo>
                  <a:cubicBezTo>
                    <a:pt x="4340" y="6803"/>
                    <a:pt x="4525" y="6427"/>
                    <a:pt x="4406" y="5798"/>
                  </a:cubicBezTo>
                  <a:lnTo>
                    <a:pt x="4383" y="5729"/>
                  </a:lnTo>
                  <a:cubicBezTo>
                    <a:pt x="4292" y="5296"/>
                    <a:pt x="4063" y="4816"/>
                    <a:pt x="3767" y="4405"/>
                  </a:cubicBezTo>
                  <a:cubicBezTo>
                    <a:pt x="3858" y="4246"/>
                    <a:pt x="3881" y="3995"/>
                    <a:pt x="3812" y="3652"/>
                  </a:cubicBezTo>
                  <a:lnTo>
                    <a:pt x="3790" y="3584"/>
                  </a:lnTo>
                  <a:cubicBezTo>
                    <a:pt x="3630" y="2808"/>
                    <a:pt x="3013" y="1918"/>
                    <a:pt x="2420" y="1552"/>
                  </a:cubicBezTo>
                  <a:lnTo>
                    <a:pt x="2283" y="1005"/>
                  </a:lnTo>
                  <a:lnTo>
                    <a:pt x="1530" y="594"/>
                  </a:lnTo>
                  <a:lnTo>
                    <a:pt x="1644" y="1141"/>
                  </a:lnTo>
                  <a:lnTo>
                    <a:pt x="1324" y="959"/>
                  </a:lnTo>
                  <a:lnTo>
                    <a:pt x="1210" y="411"/>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25"/>
          <p:cNvGrpSpPr/>
          <p:nvPr/>
        </p:nvGrpSpPr>
        <p:grpSpPr>
          <a:xfrm>
            <a:off x="7516505" y="2206133"/>
            <a:ext cx="345413" cy="564911"/>
            <a:chOff x="-3731650" y="1563039"/>
            <a:chExt cx="1041657" cy="1703592"/>
          </a:xfrm>
        </p:grpSpPr>
        <p:sp>
          <p:nvSpPr>
            <p:cNvPr id="179" name="Google Shape;179;p25"/>
            <p:cNvSpPr/>
            <p:nvPr/>
          </p:nvSpPr>
          <p:spPr>
            <a:xfrm>
              <a:off x="-3546625" y="1563039"/>
              <a:ext cx="856631" cy="735533"/>
            </a:xfrm>
            <a:custGeom>
              <a:rect b="b" l="l" r="r" t="t"/>
              <a:pathLst>
                <a:path extrusionOk="0" h="7076" w="8241">
                  <a:moveTo>
                    <a:pt x="4018" y="0"/>
                  </a:moveTo>
                  <a:lnTo>
                    <a:pt x="1" y="7076"/>
                  </a:lnTo>
                  <a:lnTo>
                    <a:pt x="8241" y="6642"/>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3731650" y="1563039"/>
              <a:ext cx="602792" cy="735533"/>
            </a:xfrm>
            <a:custGeom>
              <a:rect b="b" l="l" r="r" t="t"/>
              <a:pathLst>
                <a:path extrusionOk="0" h="7076" w="5799">
                  <a:moveTo>
                    <a:pt x="5798" y="0"/>
                  </a:moveTo>
                  <a:lnTo>
                    <a:pt x="3744" y="0"/>
                  </a:lnTo>
                  <a:lnTo>
                    <a:pt x="0" y="6665"/>
                  </a:lnTo>
                  <a:lnTo>
                    <a:pt x="1781" y="7076"/>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3292682" y="2262914"/>
              <a:ext cx="391570" cy="1003717"/>
            </a:xfrm>
            <a:custGeom>
              <a:rect b="b" l="l" r="r" t="t"/>
              <a:pathLst>
                <a:path extrusionOk="0" h="9656" w="3767">
                  <a:moveTo>
                    <a:pt x="3766" y="8720"/>
                  </a:moveTo>
                  <a:lnTo>
                    <a:pt x="0" y="9656"/>
                  </a:lnTo>
                  <a:lnTo>
                    <a:pt x="0" y="206"/>
                  </a:lnTo>
                  <a:lnTo>
                    <a:pt x="3766"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3513362" y="2284223"/>
              <a:ext cx="220784" cy="982408"/>
            </a:xfrm>
            <a:custGeom>
              <a:rect b="b" l="l" r="r" t="t"/>
              <a:pathLst>
                <a:path extrusionOk="0" h="9451" w="2124">
                  <a:moveTo>
                    <a:pt x="2123" y="9451"/>
                  </a:moveTo>
                  <a:lnTo>
                    <a:pt x="0" y="8994"/>
                  </a:lnTo>
                  <a:lnTo>
                    <a:pt x="0" y="115"/>
                  </a:lnTo>
                  <a:lnTo>
                    <a:pt x="2123" y="1"/>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3513362" y="2262914"/>
              <a:ext cx="612251" cy="54676"/>
            </a:xfrm>
            <a:custGeom>
              <a:rect b="b" l="l" r="r" t="t"/>
              <a:pathLst>
                <a:path extrusionOk="0" h="526" w="5890">
                  <a:moveTo>
                    <a:pt x="5889" y="1"/>
                  </a:moveTo>
                  <a:lnTo>
                    <a:pt x="2123" y="206"/>
                  </a:lnTo>
                  <a:lnTo>
                    <a:pt x="0" y="320"/>
                  </a:lnTo>
                  <a:lnTo>
                    <a:pt x="0" y="526"/>
                  </a:lnTo>
                  <a:lnTo>
                    <a:pt x="2123" y="457"/>
                  </a:lnTo>
                  <a:lnTo>
                    <a:pt x="5889" y="229"/>
                  </a:lnTo>
                  <a:lnTo>
                    <a:pt x="5889"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25"/>
          <p:cNvGrpSpPr/>
          <p:nvPr/>
        </p:nvGrpSpPr>
        <p:grpSpPr>
          <a:xfrm rot="10800000">
            <a:off x="6917650" y="916235"/>
            <a:ext cx="598853" cy="643961"/>
            <a:chOff x="-2932090" y="-176096"/>
            <a:chExt cx="1259947" cy="1354852"/>
          </a:xfrm>
        </p:grpSpPr>
        <p:sp>
          <p:nvSpPr>
            <p:cNvPr id="185" name="Google Shape;185;p25"/>
            <p:cNvSpPr/>
            <p:nvPr/>
          </p:nvSpPr>
          <p:spPr>
            <a:xfrm>
              <a:off x="-2932090" y="-145328"/>
              <a:ext cx="1155584" cy="1324083"/>
            </a:xfrm>
            <a:custGeom>
              <a:rect b="b" l="l" r="r" t="t"/>
              <a:pathLst>
                <a:path extrusionOk="0" h="12738" w="11117">
                  <a:moveTo>
                    <a:pt x="1621" y="823"/>
                  </a:moveTo>
                  <a:lnTo>
                    <a:pt x="1621" y="823"/>
                  </a:lnTo>
                  <a:cubicBezTo>
                    <a:pt x="1" y="2124"/>
                    <a:pt x="411" y="5479"/>
                    <a:pt x="2557" y="8401"/>
                  </a:cubicBezTo>
                  <a:lnTo>
                    <a:pt x="2557" y="8401"/>
                  </a:lnTo>
                  <a:cubicBezTo>
                    <a:pt x="4703" y="11345"/>
                    <a:pt x="7784" y="12737"/>
                    <a:pt x="9519" y="11573"/>
                  </a:cubicBezTo>
                  <a:lnTo>
                    <a:pt x="9519" y="11573"/>
                  </a:lnTo>
                  <a:lnTo>
                    <a:pt x="9519" y="11573"/>
                  </a:lnTo>
                  <a:lnTo>
                    <a:pt x="10455" y="10889"/>
                  </a:lnTo>
                  <a:lnTo>
                    <a:pt x="10295" y="10660"/>
                  </a:lnTo>
                  <a:cubicBezTo>
                    <a:pt x="11117" y="9085"/>
                    <a:pt x="10546" y="6323"/>
                    <a:pt x="8743" y="3881"/>
                  </a:cubicBezTo>
                  <a:lnTo>
                    <a:pt x="8743" y="3881"/>
                  </a:lnTo>
                  <a:cubicBezTo>
                    <a:pt x="6917" y="1393"/>
                    <a:pt x="4429" y="1"/>
                    <a:pt x="2648" y="343"/>
                  </a:cubicBezTo>
                  <a:lnTo>
                    <a:pt x="2648" y="343"/>
                  </a:lnTo>
                  <a:lnTo>
                    <a:pt x="2511" y="16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2849037" y="-176096"/>
              <a:ext cx="1176894" cy="1295498"/>
            </a:xfrm>
            <a:custGeom>
              <a:rect b="b" l="l" r="r" t="t"/>
              <a:pathLst>
                <a:path extrusionOk="0" h="12463" w="11322">
                  <a:moveTo>
                    <a:pt x="1712" y="457"/>
                  </a:moveTo>
                  <a:cubicBezTo>
                    <a:pt x="0" y="1712"/>
                    <a:pt x="389" y="5136"/>
                    <a:pt x="2580" y="8103"/>
                  </a:cubicBezTo>
                  <a:lnTo>
                    <a:pt x="2580" y="8103"/>
                  </a:lnTo>
                  <a:cubicBezTo>
                    <a:pt x="4748" y="11070"/>
                    <a:pt x="7898" y="12463"/>
                    <a:pt x="9610" y="11230"/>
                  </a:cubicBezTo>
                  <a:lnTo>
                    <a:pt x="9610" y="11230"/>
                  </a:lnTo>
                  <a:cubicBezTo>
                    <a:pt x="11322" y="9975"/>
                    <a:pt x="10934" y="6551"/>
                    <a:pt x="8765" y="3561"/>
                  </a:cubicBezTo>
                  <a:lnTo>
                    <a:pt x="8765" y="3561"/>
                  </a:lnTo>
                  <a:cubicBezTo>
                    <a:pt x="7122" y="1347"/>
                    <a:pt x="4931" y="0"/>
                    <a:pt x="3219" y="0"/>
                  </a:cubicBezTo>
                  <a:lnTo>
                    <a:pt x="3219" y="0"/>
                  </a:lnTo>
                  <a:cubicBezTo>
                    <a:pt x="2671" y="0"/>
                    <a:pt x="2146" y="137"/>
                    <a:pt x="1712" y="4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2718583" y="-59884"/>
              <a:ext cx="935008" cy="1032199"/>
            </a:xfrm>
            <a:custGeom>
              <a:rect b="b" l="l" r="r" t="t"/>
              <a:pathLst>
                <a:path extrusionOk="0" h="9930" w="8995">
                  <a:moveTo>
                    <a:pt x="1370" y="366"/>
                  </a:moveTo>
                  <a:cubicBezTo>
                    <a:pt x="1" y="1370"/>
                    <a:pt x="320" y="4086"/>
                    <a:pt x="2055" y="6460"/>
                  </a:cubicBezTo>
                  <a:lnTo>
                    <a:pt x="2055" y="6460"/>
                  </a:lnTo>
                  <a:cubicBezTo>
                    <a:pt x="3790" y="8811"/>
                    <a:pt x="6278" y="9930"/>
                    <a:pt x="7647" y="8925"/>
                  </a:cubicBezTo>
                  <a:lnTo>
                    <a:pt x="7647" y="8925"/>
                  </a:lnTo>
                  <a:cubicBezTo>
                    <a:pt x="8994" y="7921"/>
                    <a:pt x="8697" y="5205"/>
                    <a:pt x="6963" y="2854"/>
                  </a:cubicBezTo>
                  <a:lnTo>
                    <a:pt x="6963" y="2854"/>
                  </a:lnTo>
                  <a:cubicBezTo>
                    <a:pt x="5662" y="1073"/>
                    <a:pt x="3927" y="1"/>
                    <a:pt x="2580" y="1"/>
                  </a:cubicBezTo>
                  <a:lnTo>
                    <a:pt x="2580" y="1"/>
                  </a:lnTo>
                  <a:cubicBezTo>
                    <a:pt x="2124" y="1"/>
                    <a:pt x="1713" y="115"/>
                    <a:pt x="1370" y="36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2690102" y="-34417"/>
              <a:ext cx="880331" cy="914842"/>
            </a:xfrm>
            <a:custGeom>
              <a:rect b="b" l="l" r="r" t="t"/>
              <a:pathLst>
                <a:path extrusionOk="0" h="8801" w="8469">
                  <a:moveTo>
                    <a:pt x="2310" y="27"/>
                  </a:moveTo>
                  <a:cubicBezTo>
                    <a:pt x="3574" y="27"/>
                    <a:pt x="5228" y="1068"/>
                    <a:pt x="6460" y="2769"/>
                  </a:cubicBezTo>
                  <a:cubicBezTo>
                    <a:pt x="8104" y="5005"/>
                    <a:pt x="8446" y="7562"/>
                    <a:pt x="7214" y="8452"/>
                  </a:cubicBezTo>
                  <a:cubicBezTo>
                    <a:pt x="6918" y="8671"/>
                    <a:pt x="6558" y="8774"/>
                    <a:pt x="6160" y="8774"/>
                  </a:cubicBezTo>
                  <a:cubicBezTo>
                    <a:pt x="4895" y="8774"/>
                    <a:pt x="3236" y="7733"/>
                    <a:pt x="1987" y="6033"/>
                  </a:cubicBezTo>
                  <a:cubicBezTo>
                    <a:pt x="366" y="3819"/>
                    <a:pt x="24" y="1262"/>
                    <a:pt x="1256" y="349"/>
                  </a:cubicBezTo>
                  <a:cubicBezTo>
                    <a:pt x="1552" y="130"/>
                    <a:pt x="1911" y="27"/>
                    <a:pt x="2310" y="27"/>
                  </a:cubicBezTo>
                  <a:close/>
                  <a:moveTo>
                    <a:pt x="2310" y="1"/>
                  </a:moveTo>
                  <a:cubicBezTo>
                    <a:pt x="1904" y="1"/>
                    <a:pt x="1537" y="106"/>
                    <a:pt x="1233" y="326"/>
                  </a:cubicBezTo>
                  <a:cubicBezTo>
                    <a:pt x="1" y="1239"/>
                    <a:pt x="320" y="3819"/>
                    <a:pt x="1964" y="6055"/>
                  </a:cubicBezTo>
                  <a:cubicBezTo>
                    <a:pt x="3227" y="7769"/>
                    <a:pt x="4885" y="8800"/>
                    <a:pt x="6150" y="8800"/>
                  </a:cubicBezTo>
                  <a:cubicBezTo>
                    <a:pt x="6553" y="8800"/>
                    <a:pt x="6916" y="8695"/>
                    <a:pt x="7214" y="8475"/>
                  </a:cubicBezTo>
                  <a:cubicBezTo>
                    <a:pt x="8469" y="7562"/>
                    <a:pt x="8149" y="4983"/>
                    <a:pt x="6506" y="2746"/>
                  </a:cubicBezTo>
                  <a:cubicBezTo>
                    <a:pt x="5242" y="1032"/>
                    <a:pt x="3585" y="1"/>
                    <a:pt x="2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2469423" y="54042"/>
              <a:ext cx="470362" cy="737923"/>
            </a:xfrm>
            <a:custGeom>
              <a:rect b="b" l="l" r="r" t="t"/>
              <a:pathLst>
                <a:path extrusionOk="0" h="7099" w="4525">
                  <a:moveTo>
                    <a:pt x="1347" y="1826"/>
                  </a:moveTo>
                  <a:lnTo>
                    <a:pt x="1507" y="1918"/>
                  </a:lnTo>
                  <a:lnTo>
                    <a:pt x="2534" y="2465"/>
                  </a:lnTo>
                  <a:cubicBezTo>
                    <a:pt x="2762" y="2579"/>
                    <a:pt x="2968" y="2899"/>
                    <a:pt x="3036" y="3173"/>
                  </a:cubicBezTo>
                  <a:lnTo>
                    <a:pt x="3036" y="3241"/>
                  </a:lnTo>
                  <a:cubicBezTo>
                    <a:pt x="3087" y="3444"/>
                    <a:pt x="3025" y="3559"/>
                    <a:pt x="2906" y="3559"/>
                  </a:cubicBezTo>
                  <a:cubicBezTo>
                    <a:pt x="2865" y="3559"/>
                    <a:pt x="2816" y="3545"/>
                    <a:pt x="2762" y="3515"/>
                  </a:cubicBezTo>
                  <a:lnTo>
                    <a:pt x="1575" y="2876"/>
                  </a:lnTo>
                  <a:lnTo>
                    <a:pt x="1347" y="1826"/>
                  </a:lnTo>
                  <a:close/>
                  <a:moveTo>
                    <a:pt x="1781" y="3835"/>
                  </a:moveTo>
                  <a:lnTo>
                    <a:pt x="2968" y="4497"/>
                  </a:lnTo>
                  <a:lnTo>
                    <a:pt x="3059" y="4542"/>
                  </a:lnTo>
                  <a:cubicBezTo>
                    <a:pt x="3310" y="4657"/>
                    <a:pt x="3538" y="5022"/>
                    <a:pt x="3607" y="5319"/>
                  </a:cubicBezTo>
                  <a:lnTo>
                    <a:pt x="3630" y="5387"/>
                  </a:lnTo>
                  <a:cubicBezTo>
                    <a:pt x="3682" y="5613"/>
                    <a:pt x="3601" y="5747"/>
                    <a:pt x="3459" y="5747"/>
                  </a:cubicBezTo>
                  <a:cubicBezTo>
                    <a:pt x="3415" y="5747"/>
                    <a:pt x="3364" y="5734"/>
                    <a:pt x="3310" y="5707"/>
                  </a:cubicBezTo>
                  <a:lnTo>
                    <a:pt x="2192" y="5090"/>
                  </a:lnTo>
                  <a:lnTo>
                    <a:pt x="2032" y="4999"/>
                  </a:lnTo>
                  <a:lnTo>
                    <a:pt x="1781" y="3835"/>
                  </a:lnTo>
                  <a:close/>
                  <a:moveTo>
                    <a:pt x="434" y="0"/>
                  </a:moveTo>
                  <a:lnTo>
                    <a:pt x="548" y="548"/>
                  </a:lnTo>
                  <a:lnTo>
                    <a:pt x="389" y="457"/>
                  </a:lnTo>
                  <a:lnTo>
                    <a:pt x="1" y="251"/>
                  </a:lnTo>
                  <a:lnTo>
                    <a:pt x="206" y="1210"/>
                  </a:lnTo>
                  <a:lnTo>
                    <a:pt x="594" y="1415"/>
                  </a:lnTo>
                  <a:lnTo>
                    <a:pt x="799" y="2465"/>
                  </a:lnTo>
                  <a:lnTo>
                    <a:pt x="1005" y="3424"/>
                  </a:lnTo>
                  <a:lnTo>
                    <a:pt x="1256" y="4588"/>
                  </a:lnTo>
                  <a:lnTo>
                    <a:pt x="868" y="4383"/>
                  </a:lnTo>
                  <a:lnTo>
                    <a:pt x="1073" y="5364"/>
                  </a:lnTo>
                  <a:lnTo>
                    <a:pt x="1461" y="5570"/>
                  </a:lnTo>
                  <a:lnTo>
                    <a:pt x="1644" y="5661"/>
                  </a:lnTo>
                  <a:lnTo>
                    <a:pt x="1735" y="6095"/>
                  </a:lnTo>
                  <a:lnTo>
                    <a:pt x="2511" y="6505"/>
                  </a:lnTo>
                  <a:lnTo>
                    <a:pt x="2397" y="6072"/>
                  </a:lnTo>
                  <a:lnTo>
                    <a:pt x="2397" y="6072"/>
                  </a:lnTo>
                  <a:lnTo>
                    <a:pt x="2717" y="6232"/>
                  </a:lnTo>
                  <a:lnTo>
                    <a:pt x="2808" y="6688"/>
                  </a:lnTo>
                  <a:lnTo>
                    <a:pt x="3584" y="7099"/>
                  </a:lnTo>
                  <a:lnTo>
                    <a:pt x="3493" y="6642"/>
                  </a:lnTo>
                  <a:lnTo>
                    <a:pt x="3516" y="6665"/>
                  </a:lnTo>
                  <a:cubicBezTo>
                    <a:pt x="3685" y="6758"/>
                    <a:pt x="3836" y="6803"/>
                    <a:pt x="3964" y="6803"/>
                  </a:cubicBezTo>
                  <a:cubicBezTo>
                    <a:pt x="4340" y="6803"/>
                    <a:pt x="4525" y="6427"/>
                    <a:pt x="4406" y="5798"/>
                  </a:cubicBezTo>
                  <a:lnTo>
                    <a:pt x="4383" y="5729"/>
                  </a:lnTo>
                  <a:cubicBezTo>
                    <a:pt x="4292" y="5296"/>
                    <a:pt x="4063" y="4816"/>
                    <a:pt x="3767" y="4405"/>
                  </a:cubicBezTo>
                  <a:cubicBezTo>
                    <a:pt x="3858" y="4246"/>
                    <a:pt x="3881" y="3995"/>
                    <a:pt x="3812" y="3652"/>
                  </a:cubicBezTo>
                  <a:lnTo>
                    <a:pt x="3790" y="3584"/>
                  </a:lnTo>
                  <a:cubicBezTo>
                    <a:pt x="3630" y="2808"/>
                    <a:pt x="3013" y="1918"/>
                    <a:pt x="2420" y="1552"/>
                  </a:cubicBezTo>
                  <a:lnTo>
                    <a:pt x="2283" y="1005"/>
                  </a:lnTo>
                  <a:lnTo>
                    <a:pt x="1530" y="594"/>
                  </a:lnTo>
                  <a:lnTo>
                    <a:pt x="1644" y="1141"/>
                  </a:lnTo>
                  <a:lnTo>
                    <a:pt x="1324" y="959"/>
                  </a:lnTo>
                  <a:lnTo>
                    <a:pt x="1210" y="411"/>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25"/>
          <p:cNvGrpSpPr/>
          <p:nvPr/>
        </p:nvGrpSpPr>
        <p:grpSpPr>
          <a:xfrm>
            <a:off x="7861916" y="3373038"/>
            <a:ext cx="866472" cy="827759"/>
            <a:chOff x="7861916" y="3373038"/>
            <a:chExt cx="866472" cy="827759"/>
          </a:xfrm>
        </p:grpSpPr>
        <p:sp>
          <p:nvSpPr>
            <p:cNvPr id="191" name="Google Shape;191;p25"/>
            <p:cNvSpPr/>
            <p:nvPr/>
          </p:nvSpPr>
          <p:spPr>
            <a:xfrm>
              <a:off x="7861916" y="3373038"/>
              <a:ext cx="866472" cy="827759"/>
            </a:xfrm>
            <a:custGeom>
              <a:rect b="b" l="l" r="r" t="t"/>
              <a:pathLst>
                <a:path extrusionOk="0" h="24311" w="25448">
                  <a:moveTo>
                    <a:pt x="10098" y="307"/>
                  </a:moveTo>
                  <a:cubicBezTo>
                    <a:pt x="3867" y="1751"/>
                    <a:pt x="0" y="7982"/>
                    <a:pt x="1445" y="14213"/>
                  </a:cubicBezTo>
                  <a:lnTo>
                    <a:pt x="1445" y="14213"/>
                  </a:lnTo>
                  <a:cubicBezTo>
                    <a:pt x="2904" y="20443"/>
                    <a:pt x="9120" y="24310"/>
                    <a:pt x="15351" y="22866"/>
                  </a:cubicBezTo>
                  <a:lnTo>
                    <a:pt x="15351" y="22866"/>
                  </a:lnTo>
                  <a:cubicBezTo>
                    <a:pt x="21581" y="21421"/>
                    <a:pt x="25448" y="15190"/>
                    <a:pt x="24003" y="8960"/>
                  </a:cubicBezTo>
                  <a:lnTo>
                    <a:pt x="24003" y="8960"/>
                  </a:lnTo>
                  <a:cubicBezTo>
                    <a:pt x="22763" y="3619"/>
                    <a:pt x="18006" y="0"/>
                    <a:pt x="12739" y="0"/>
                  </a:cubicBezTo>
                  <a:lnTo>
                    <a:pt x="12739" y="0"/>
                  </a:lnTo>
                  <a:cubicBezTo>
                    <a:pt x="11863" y="0"/>
                    <a:pt x="10988" y="103"/>
                    <a:pt x="10098" y="307"/>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7932942" y="3437935"/>
              <a:ext cx="724421" cy="659218"/>
            </a:xfrm>
            <a:custGeom>
              <a:rect b="b" l="l" r="r" t="t"/>
              <a:pathLst>
                <a:path extrusionOk="0" h="19361" w="21276">
                  <a:moveTo>
                    <a:pt x="10647" y="0"/>
                  </a:moveTo>
                  <a:cubicBezTo>
                    <a:pt x="9922" y="0"/>
                    <a:pt x="9185" y="82"/>
                    <a:pt x="8449" y="254"/>
                  </a:cubicBezTo>
                  <a:cubicBezTo>
                    <a:pt x="3240" y="1465"/>
                    <a:pt x="1" y="6674"/>
                    <a:pt x="1212" y="11869"/>
                  </a:cubicBezTo>
                  <a:cubicBezTo>
                    <a:pt x="2252" y="16340"/>
                    <a:pt x="6237" y="19360"/>
                    <a:pt x="10639" y="19360"/>
                  </a:cubicBezTo>
                  <a:cubicBezTo>
                    <a:pt x="11366" y="19360"/>
                    <a:pt x="12104" y="19278"/>
                    <a:pt x="12841" y="19106"/>
                  </a:cubicBezTo>
                  <a:cubicBezTo>
                    <a:pt x="18036" y="17895"/>
                    <a:pt x="21275" y="12686"/>
                    <a:pt x="20079" y="7491"/>
                  </a:cubicBezTo>
                  <a:cubicBezTo>
                    <a:pt x="19039" y="3020"/>
                    <a:pt x="15043" y="0"/>
                    <a:pt x="106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a:off x="7932465" y="3444098"/>
              <a:ext cx="457598" cy="654972"/>
            </a:xfrm>
            <a:custGeom>
              <a:rect b="b" l="l" r="r" t="t"/>
              <a:pathLst>
                <a:path extrusionOk="0" h="19237" w="13440">
                  <a:moveTo>
                    <a:pt x="9062" y="0"/>
                  </a:moveTo>
                  <a:cubicBezTo>
                    <a:pt x="8857" y="29"/>
                    <a:pt x="8653" y="73"/>
                    <a:pt x="8449" y="117"/>
                  </a:cubicBezTo>
                  <a:cubicBezTo>
                    <a:pt x="3254" y="1328"/>
                    <a:pt x="0" y="6537"/>
                    <a:pt x="1211" y="11746"/>
                  </a:cubicBezTo>
                  <a:cubicBezTo>
                    <a:pt x="2251" y="16207"/>
                    <a:pt x="6240" y="19237"/>
                    <a:pt x="10645" y="19237"/>
                  </a:cubicBezTo>
                  <a:cubicBezTo>
                    <a:pt x="11369" y="19237"/>
                    <a:pt x="12105" y="19155"/>
                    <a:pt x="12841" y="18984"/>
                  </a:cubicBezTo>
                  <a:cubicBezTo>
                    <a:pt x="13045" y="18940"/>
                    <a:pt x="13249" y="18882"/>
                    <a:pt x="13439" y="18823"/>
                  </a:cubicBezTo>
                  <a:lnTo>
                    <a:pt x="13439" y="18823"/>
                  </a:lnTo>
                  <a:cubicBezTo>
                    <a:pt x="12908" y="18912"/>
                    <a:pt x="12379" y="18955"/>
                    <a:pt x="11855" y="18955"/>
                  </a:cubicBezTo>
                  <a:cubicBezTo>
                    <a:pt x="7457" y="18955"/>
                    <a:pt x="3467" y="15927"/>
                    <a:pt x="2437" y="11454"/>
                  </a:cubicBezTo>
                  <a:cubicBezTo>
                    <a:pt x="1270" y="6464"/>
                    <a:pt x="4217" y="1459"/>
                    <a:pt x="9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8328929" y="3456968"/>
              <a:ext cx="18897" cy="18012"/>
            </a:xfrm>
            <a:custGeom>
              <a:rect b="b" l="l" r="r" t="t"/>
              <a:pathLst>
                <a:path extrusionOk="0" h="529" w="555">
                  <a:moveTo>
                    <a:pt x="282" y="0"/>
                  </a:moveTo>
                  <a:cubicBezTo>
                    <a:pt x="146" y="0"/>
                    <a:pt x="29" y="111"/>
                    <a:pt x="15" y="235"/>
                  </a:cubicBezTo>
                  <a:cubicBezTo>
                    <a:pt x="0" y="381"/>
                    <a:pt x="103" y="512"/>
                    <a:pt x="248" y="527"/>
                  </a:cubicBezTo>
                  <a:cubicBezTo>
                    <a:pt x="258" y="528"/>
                    <a:pt x="267" y="528"/>
                    <a:pt x="276" y="528"/>
                  </a:cubicBezTo>
                  <a:cubicBezTo>
                    <a:pt x="411" y="528"/>
                    <a:pt x="527" y="430"/>
                    <a:pt x="540" y="293"/>
                  </a:cubicBezTo>
                  <a:cubicBezTo>
                    <a:pt x="555" y="147"/>
                    <a:pt x="453" y="31"/>
                    <a:pt x="307" y="1"/>
                  </a:cubicBezTo>
                  <a:cubicBezTo>
                    <a:pt x="299" y="1"/>
                    <a:pt x="290" y="0"/>
                    <a:pt x="282" y="0"/>
                  </a:cubicBez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a:off x="8222595" y="3404840"/>
              <a:ext cx="396021" cy="362210"/>
            </a:xfrm>
            <a:custGeom>
              <a:rect b="b" l="l" r="r" t="t"/>
              <a:pathLst>
                <a:path extrusionOk="0" h="10638" w="11631">
                  <a:moveTo>
                    <a:pt x="11630" y="8449"/>
                  </a:moveTo>
                  <a:cubicBezTo>
                    <a:pt x="10419" y="3240"/>
                    <a:pt x="5195" y="0"/>
                    <a:pt x="1" y="1211"/>
                  </a:cubicBezTo>
                  <a:lnTo>
                    <a:pt x="2190" y="1063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8239483" y="3456492"/>
              <a:ext cx="139668" cy="450260"/>
            </a:xfrm>
            <a:custGeom>
              <a:rect b="b" l="l" r="r" t="t"/>
              <a:pathLst>
                <a:path extrusionOk="0" h="13224" w="4102">
                  <a:moveTo>
                    <a:pt x="1" y="1"/>
                  </a:moveTo>
                  <a:lnTo>
                    <a:pt x="1621" y="9675"/>
                  </a:lnTo>
                  <a:lnTo>
                    <a:pt x="1241" y="12477"/>
                  </a:lnTo>
                  <a:cubicBezTo>
                    <a:pt x="1176" y="12879"/>
                    <a:pt x="1503" y="13223"/>
                    <a:pt x="1884" y="13223"/>
                  </a:cubicBezTo>
                  <a:cubicBezTo>
                    <a:pt x="1932" y="13223"/>
                    <a:pt x="1980" y="13218"/>
                    <a:pt x="2029" y="13206"/>
                  </a:cubicBezTo>
                  <a:lnTo>
                    <a:pt x="3459" y="12871"/>
                  </a:lnTo>
                  <a:cubicBezTo>
                    <a:pt x="3897" y="12768"/>
                    <a:pt x="4101" y="12272"/>
                    <a:pt x="3868" y="11893"/>
                  </a:cubicBezTo>
                  <a:lnTo>
                    <a:pt x="2394" y="950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a:off x="8230051" y="3455028"/>
              <a:ext cx="139634" cy="453121"/>
            </a:xfrm>
            <a:custGeom>
              <a:rect b="b" l="l" r="r" t="t"/>
              <a:pathLst>
                <a:path extrusionOk="0" h="13308" w="4101">
                  <a:moveTo>
                    <a:pt x="3867" y="11892"/>
                  </a:moveTo>
                  <a:lnTo>
                    <a:pt x="2394" y="9499"/>
                  </a:lnTo>
                  <a:lnTo>
                    <a:pt x="1" y="0"/>
                  </a:lnTo>
                  <a:lnTo>
                    <a:pt x="1620" y="9674"/>
                  </a:lnTo>
                  <a:lnTo>
                    <a:pt x="1241" y="12476"/>
                  </a:lnTo>
                  <a:cubicBezTo>
                    <a:pt x="1183" y="12928"/>
                    <a:pt x="1591" y="13308"/>
                    <a:pt x="2044" y="13205"/>
                  </a:cubicBezTo>
                  <a:lnTo>
                    <a:pt x="3459" y="12870"/>
                  </a:lnTo>
                  <a:cubicBezTo>
                    <a:pt x="3897" y="12768"/>
                    <a:pt x="4101" y="12272"/>
                    <a:pt x="3867" y="1189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a:off x="8241492" y="3718326"/>
              <a:ext cx="107832" cy="103372"/>
            </a:xfrm>
            <a:custGeom>
              <a:rect b="b" l="l" r="r" t="t"/>
              <a:pathLst>
                <a:path extrusionOk="0" h="3036" w="3167">
                  <a:moveTo>
                    <a:pt x="1255" y="44"/>
                  </a:moveTo>
                  <a:cubicBezTo>
                    <a:pt x="482" y="219"/>
                    <a:pt x="0" y="993"/>
                    <a:pt x="175" y="1766"/>
                  </a:cubicBezTo>
                  <a:lnTo>
                    <a:pt x="175" y="1766"/>
                  </a:lnTo>
                  <a:cubicBezTo>
                    <a:pt x="350" y="2540"/>
                    <a:pt x="1124" y="3036"/>
                    <a:pt x="1912" y="2846"/>
                  </a:cubicBezTo>
                  <a:lnTo>
                    <a:pt x="1912" y="2846"/>
                  </a:lnTo>
                  <a:cubicBezTo>
                    <a:pt x="2685" y="2671"/>
                    <a:pt x="3167" y="1898"/>
                    <a:pt x="2977" y="1124"/>
                  </a:cubicBezTo>
                  <a:lnTo>
                    <a:pt x="2977" y="1124"/>
                  </a:lnTo>
                  <a:cubicBezTo>
                    <a:pt x="2831" y="453"/>
                    <a:pt x="2233" y="1"/>
                    <a:pt x="1576" y="1"/>
                  </a:cubicBezTo>
                  <a:lnTo>
                    <a:pt x="1576" y="1"/>
                  </a:lnTo>
                  <a:cubicBezTo>
                    <a:pt x="1474" y="1"/>
                    <a:pt x="1357" y="15"/>
                    <a:pt x="1255" y="44"/>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a:off x="7911594" y="3383968"/>
              <a:ext cx="767118" cy="767118"/>
            </a:xfrm>
            <a:custGeom>
              <a:rect b="b" l="l" r="r" t="t"/>
              <a:pathLst>
                <a:path extrusionOk="0" h="22530" w="22530">
                  <a:moveTo>
                    <a:pt x="13468" y="20691"/>
                  </a:moveTo>
                  <a:cubicBezTo>
                    <a:pt x="8259" y="21902"/>
                    <a:pt x="3050" y="18663"/>
                    <a:pt x="1839" y="13454"/>
                  </a:cubicBezTo>
                  <a:cubicBezTo>
                    <a:pt x="628" y="8259"/>
                    <a:pt x="3867" y="3050"/>
                    <a:pt x="9076" y="1839"/>
                  </a:cubicBezTo>
                  <a:cubicBezTo>
                    <a:pt x="14271" y="628"/>
                    <a:pt x="19495" y="3867"/>
                    <a:pt x="20706" y="9076"/>
                  </a:cubicBezTo>
                  <a:cubicBezTo>
                    <a:pt x="21902" y="14271"/>
                    <a:pt x="18663" y="19480"/>
                    <a:pt x="13468" y="20691"/>
                  </a:cubicBezTo>
                  <a:close/>
                  <a:moveTo>
                    <a:pt x="8945" y="1285"/>
                  </a:moveTo>
                  <a:cubicBezTo>
                    <a:pt x="3444" y="2554"/>
                    <a:pt x="1" y="8084"/>
                    <a:pt x="1285" y="13585"/>
                  </a:cubicBezTo>
                  <a:cubicBezTo>
                    <a:pt x="2569" y="19101"/>
                    <a:pt x="8084" y="22530"/>
                    <a:pt x="13585" y="21246"/>
                  </a:cubicBezTo>
                  <a:cubicBezTo>
                    <a:pt x="19101" y="19976"/>
                    <a:pt x="22530" y="14446"/>
                    <a:pt x="21260" y="8945"/>
                  </a:cubicBezTo>
                  <a:cubicBezTo>
                    <a:pt x="19976" y="3429"/>
                    <a:pt x="14446" y="0"/>
                    <a:pt x="8945" y="12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a:off x="8270297" y="3743523"/>
              <a:ext cx="49233" cy="44568"/>
            </a:xfrm>
            <a:custGeom>
              <a:rect b="b" l="l" r="r" t="t"/>
              <a:pathLst>
                <a:path extrusionOk="0" h="1309" w="1446">
                  <a:moveTo>
                    <a:pt x="726" y="0"/>
                  </a:moveTo>
                  <a:cubicBezTo>
                    <a:pt x="674" y="0"/>
                    <a:pt x="622" y="6"/>
                    <a:pt x="570" y="19"/>
                  </a:cubicBezTo>
                  <a:cubicBezTo>
                    <a:pt x="219" y="92"/>
                    <a:pt x="1" y="443"/>
                    <a:pt x="88" y="807"/>
                  </a:cubicBezTo>
                  <a:cubicBezTo>
                    <a:pt x="150" y="1105"/>
                    <a:pt x="413" y="1308"/>
                    <a:pt x="706" y="1308"/>
                  </a:cubicBezTo>
                  <a:cubicBezTo>
                    <a:pt x="757" y="1308"/>
                    <a:pt x="809" y="1302"/>
                    <a:pt x="862" y="1289"/>
                  </a:cubicBezTo>
                  <a:cubicBezTo>
                    <a:pt x="1226" y="1201"/>
                    <a:pt x="1445" y="851"/>
                    <a:pt x="1358" y="501"/>
                  </a:cubicBezTo>
                  <a:cubicBezTo>
                    <a:pt x="1283" y="203"/>
                    <a:pt x="1019" y="0"/>
                    <a:pt x="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25"/>
          <p:cNvGrpSpPr/>
          <p:nvPr/>
        </p:nvGrpSpPr>
        <p:grpSpPr>
          <a:xfrm>
            <a:off x="7976125" y="371097"/>
            <a:ext cx="598853" cy="643961"/>
            <a:chOff x="-2932090" y="-176096"/>
            <a:chExt cx="1259947" cy="1354852"/>
          </a:xfrm>
        </p:grpSpPr>
        <p:sp>
          <p:nvSpPr>
            <p:cNvPr id="202" name="Google Shape;202;p25"/>
            <p:cNvSpPr/>
            <p:nvPr/>
          </p:nvSpPr>
          <p:spPr>
            <a:xfrm>
              <a:off x="-2932090" y="-145328"/>
              <a:ext cx="1155584" cy="1324083"/>
            </a:xfrm>
            <a:custGeom>
              <a:rect b="b" l="l" r="r" t="t"/>
              <a:pathLst>
                <a:path extrusionOk="0" h="12738" w="11117">
                  <a:moveTo>
                    <a:pt x="1621" y="823"/>
                  </a:moveTo>
                  <a:lnTo>
                    <a:pt x="1621" y="823"/>
                  </a:lnTo>
                  <a:cubicBezTo>
                    <a:pt x="1" y="2124"/>
                    <a:pt x="411" y="5479"/>
                    <a:pt x="2557" y="8401"/>
                  </a:cubicBezTo>
                  <a:lnTo>
                    <a:pt x="2557" y="8401"/>
                  </a:lnTo>
                  <a:cubicBezTo>
                    <a:pt x="4703" y="11345"/>
                    <a:pt x="7784" y="12737"/>
                    <a:pt x="9519" y="11573"/>
                  </a:cubicBezTo>
                  <a:lnTo>
                    <a:pt x="9519" y="11573"/>
                  </a:lnTo>
                  <a:lnTo>
                    <a:pt x="9519" y="11573"/>
                  </a:lnTo>
                  <a:lnTo>
                    <a:pt x="10455" y="10889"/>
                  </a:lnTo>
                  <a:lnTo>
                    <a:pt x="10295" y="10660"/>
                  </a:lnTo>
                  <a:cubicBezTo>
                    <a:pt x="11117" y="9085"/>
                    <a:pt x="10546" y="6323"/>
                    <a:pt x="8743" y="3881"/>
                  </a:cubicBezTo>
                  <a:lnTo>
                    <a:pt x="8743" y="3881"/>
                  </a:lnTo>
                  <a:cubicBezTo>
                    <a:pt x="6917" y="1393"/>
                    <a:pt x="4429" y="1"/>
                    <a:pt x="2648" y="343"/>
                  </a:cubicBezTo>
                  <a:lnTo>
                    <a:pt x="2648" y="343"/>
                  </a:lnTo>
                  <a:lnTo>
                    <a:pt x="2511" y="16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a:off x="-2849037" y="-176096"/>
              <a:ext cx="1176894" cy="1295498"/>
            </a:xfrm>
            <a:custGeom>
              <a:rect b="b" l="l" r="r" t="t"/>
              <a:pathLst>
                <a:path extrusionOk="0" h="12463" w="11322">
                  <a:moveTo>
                    <a:pt x="1712" y="457"/>
                  </a:moveTo>
                  <a:cubicBezTo>
                    <a:pt x="0" y="1712"/>
                    <a:pt x="389" y="5136"/>
                    <a:pt x="2580" y="8103"/>
                  </a:cubicBezTo>
                  <a:lnTo>
                    <a:pt x="2580" y="8103"/>
                  </a:lnTo>
                  <a:cubicBezTo>
                    <a:pt x="4748" y="11070"/>
                    <a:pt x="7898" y="12463"/>
                    <a:pt x="9610" y="11230"/>
                  </a:cubicBezTo>
                  <a:lnTo>
                    <a:pt x="9610" y="11230"/>
                  </a:lnTo>
                  <a:cubicBezTo>
                    <a:pt x="11322" y="9975"/>
                    <a:pt x="10934" y="6551"/>
                    <a:pt x="8765" y="3561"/>
                  </a:cubicBezTo>
                  <a:lnTo>
                    <a:pt x="8765" y="3561"/>
                  </a:lnTo>
                  <a:cubicBezTo>
                    <a:pt x="7122" y="1347"/>
                    <a:pt x="4931" y="0"/>
                    <a:pt x="3219" y="0"/>
                  </a:cubicBezTo>
                  <a:lnTo>
                    <a:pt x="3219" y="0"/>
                  </a:lnTo>
                  <a:cubicBezTo>
                    <a:pt x="2671" y="0"/>
                    <a:pt x="2146" y="137"/>
                    <a:pt x="1712" y="4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2718583" y="-59884"/>
              <a:ext cx="935008" cy="1032199"/>
            </a:xfrm>
            <a:custGeom>
              <a:rect b="b" l="l" r="r" t="t"/>
              <a:pathLst>
                <a:path extrusionOk="0" h="9930" w="8995">
                  <a:moveTo>
                    <a:pt x="1370" y="366"/>
                  </a:moveTo>
                  <a:cubicBezTo>
                    <a:pt x="1" y="1370"/>
                    <a:pt x="320" y="4086"/>
                    <a:pt x="2055" y="6460"/>
                  </a:cubicBezTo>
                  <a:lnTo>
                    <a:pt x="2055" y="6460"/>
                  </a:lnTo>
                  <a:cubicBezTo>
                    <a:pt x="3790" y="8811"/>
                    <a:pt x="6278" y="9930"/>
                    <a:pt x="7647" y="8925"/>
                  </a:cubicBezTo>
                  <a:lnTo>
                    <a:pt x="7647" y="8925"/>
                  </a:lnTo>
                  <a:cubicBezTo>
                    <a:pt x="8994" y="7921"/>
                    <a:pt x="8697" y="5205"/>
                    <a:pt x="6963" y="2854"/>
                  </a:cubicBezTo>
                  <a:lnTo>
                    <a:pt x="6963" y="2854"/>
                  </a:lnTo>
                  <a:cubicBezTo>
                    <a:pt x="5662" y="1073"/>
                    <a:pt x="3927" y="1"/>
                    <a:pt x="2580" y="1"/>
                  </a:cubicBezTo>
                  <a:lnTo>
                    <a:pt x="2580" y="1"/>
                  </a:lnTo>
                  <a:cubicBezTo>
                    <a:pt x="2124" y="1"/>
                    <a:pt x="1713" y="115"/>
                    <a:pt x="1370" y="36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2690102" y="-34417"/>
              <a:ext cx="880331" cy="914842"/>
            </a:xfrm>
            <a:custGeom>
              <a:rect b="b" l="l" r="r" t="t"/>
              <a:pathLst>
                <a:path extrusionOk="0" h="8801" w="8469">
                  <a:moveTo>
                    <a:pt x="2310" y="27"/>
                  </a:moveTo>
                  <a:cubicBezTo>
                    <a:pt x="3574" y="27"/>
                    <a:pt x="5228" y="1068"/>
                    <a:pt x="6460" y="2769"/>
                  </a:cubicBezTo>
                  <a:cubicBezTo>
                    <a:pt x="8104" y="5005"/>
                    <a:pt x="8446" y="7562"/>
                    <a:pt x="7214" y="8452"/>
                  </a:cubicBezTo>
                  <a:cubicBezTo>
                    <a:pt x="6918" y="8671"/>
                    <a:pt x="6558" y="8774"/>
                    <a:pt x="6160" y="8774"/>
                  </a:cubicBezTo>
                  <a:cubicBezTo>
                    <a:pt x="4895" y="8774"/>
                    <a:pt x="3236" y="7733"/>
                    <a:pt x="1987" y="6033"/>
                  </a:cubicBezTo>
                  <a:cubicBezTo>
                    <a:pt x="366" y="3819"/>
                    <a:pt x="24" y="1262"/>
                    <a:pt x="1256" y="349"/>
                  </a:cubicBezTo>
                  <a:cubicBezTo>
                    <a:pt x="1552" y="130"/>
                    <a:pt x="1911" y="27"/>
                    <a:pt x="2310" y="27"/>
                  </a:cubicBezTo>
                  <a:close/>
                  <a:moveTo>
                    <a:pt x="2310" y="1"/>
                  </a:moveTo>
                  <a:cubicBezTo>
                    <a:pt x="1904" y="1"/>
                    <a:pt x="1537" y="106"/>
                    <a:pt x="1233" y="326"/>
                  </a:cubicBezTo>
                  <a:cubicBezTo>
                    <a:pt x="1" y="1239"/>
                    <a:pt x="320" y="3819"/>
                    <a:pt x="1964" y="6055"/>
                  </a:cubicBezTo>
                  <a:cubicBezTo>
                    <a:pt x="3227" y="7769"/>
                    <a:pt x="4885" y="8800"/>
                    <a:pt x="6150" y="8800"/>
                  </a:cubicBezTo>
                  <a:cubicBezTo>
                    <a:pt x="6553" y="8800"/>
                    <a:pt x="6916" y="8695"/>
                    <a:pt x="7214" y="8475"/>
                  </a:cubicBezTo>
                  <a:cubicBezTo>
                    <a:pt x="8469" y="7562"/>
                    <a:pt x="8149" y="4983"/>
                    <a:pt x="6506" y="2746"/>
                  </a:cubicBezTo>
                  <a:cubicBezTo>
                    <a:pt x="5242" y="1032"/>
                    <a:pt x="3585" y="1"/>
                    <a:pt x="2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a:off x="-2469423" y="54042"/>
              <a:ext cx="470362" cy="737923"/>
            </a:xfrm>
            <a:custGeom>
              <a:rect b="b" l="l" r="r" t="t"/>
              <a:pathLst>
                <a:path extrusionOk="0" h="7099" w="4525">
                  <a:moveTo>
                    <a:pt x="1347" y="1826"/>
                  </a:moveTo>
                  <a:lnTo>
                    <a:pt x="1507" y="1918"/>
                  </a:lnTo>
                  <a:lnTo>
                    <a:pt x="2534" y="2465"/>
                  </a:lnTo>
                  <a:cubicBezTo>
                    <a:pt x="2762" y="2579"/>
                    <a:pt x="2968" y="2899"/>
                    <a:pt x="3036" y="3173"/>
                  </a:cubicBezTo>
                  <a:lnTo>
                    <a:pt x="3036" y="3241"/>
                  </a:lnTo>
                  <a:cubicBezTo>
                    <a:pt x="3087" y="3444"/>
                    <a:pt x="3025" y="3559"/>
                    <a:pt x="2906" y="3559"/>
                  </a:cubicBezTo>
                  <a:cubicBezTo>
                    <a:pt x="2865" y="3559"/>
                    <a:pt x="2816" y="3545"/>
                    <a:pt x="2762" y="3515"/>
                  </a:cubicBezTo>
                  <a:lnTo>
                    <a:pt x="1575" y="2876"/>
                  </a:lnTo>
                  <a:lnTo>
                    <a:pt x="1347" y="1826"/>
                  </a:lnTo>
                  <a:close/>
                  <a:moveTo>
                    <a:pt x="1781" y="3835"/>
                  </a:moveTo>
                  <a:lnTo>
                    <a:pt x="2968" y="4497"/>
                  </a:lnTo>
                  <a:lnTo>
                    <a:pt x="3059" y="4542"/>
                  </a:lnTo>
                  <a:cubicBezTo>
                    <a:pt x="3310" y="4657"/>
                    <a:pt x="3538" y="5022"/>
                    <a:pt x="3607" y="5319"/>
                  </a:cubicBezTo>
                  <a:lnTo>
                    <a:pt x="3630" y="5387"/>
                  </a:lnTo>
                  <a:cubicBezTo>
                    <a:pt x="3682" y="5613"/>
                    <a:pt x="3601" y="5747"/>
                    <a:pt x="3459" y="5747"/>
                  </a:cubicBezTo>
                  <a:cubicBezTo>
                    <a:pt x="3415" y="5747"/>
                    <a:pt x="3364" y="5734"/>
                    <a:pt x="3310" y="5707"/>
                  </a:cubicBezTo>
                  <a:lnTo>
                    <a:pt x="2192" y="5090"/>
                  </a:lnTo>
                  <a:lnTo>
                    <a:pt x="2032" y="4999"/>
                  </a:lnTo>
                  <a:lnTo>
                    <a:pt x="1781" y="3835"/>
                  </a:lnTo>
                  <a:close/>
                  <a:moveTo>
                    <a:pt x="434" y="0"/>
                  </a:moveTo>
                  <a:lnTo>
                    <a:pt x="548" y="548"/>
                  </a:lnTo>
                  <a:lnTo>
                    <a:pt x="389" y="457"/>
                  </a:lnTo>
                  <a:lnTo>
                    <a:pt x="1" y="251"/>
                  </a:lnTo>
                  <a:lnTo>
                    <a:pt x="206" y="1210"/>
                  </a:lnTo>
                  <a:lnTo>
                    <a:pt x="594" y="1415"/>
                  </a:lnTo>
                  <a:lnTo>
                    <a:pt x="799" y="2465"/>
                  </a:lnTo>
                  <a:lnTo>
                    <a:pt x="1005" y="3424"/>
                  </a:lnTo>
                  <a:lnTo>
                    <a:pt x="1256" y="4588"/>
                  </a:lnTo>
                  <a:lnTo>
                    <a:pt x="868" y="4383"/>
                  </a:lnTo>
                  <a:lnTo>
                    <a:pt x="1073" y="5364"/>
                  </a:lnTo>
                  <a:lnTo>
                    <a:pt x="1461" y="5570"/>
                  </a:lnTo>
                  <a:lnTo>
                    <a:pt x="1644" y="5661"/>
                  </a:lnTo>
                  <a:lnTo>
                    <a:pt x="1735" y="6095"/>
                  </a:lnTo>
                  <a:lnTo>
                    <a:pt x="2511" y="6505"/>
                  </a:lnTo>
                  <a:lnTo>
                    <a:pt x="2397" y="6072"/>
                  </a:lnTo>
                  <a:lnTo>
                    <a:pt x="2397" y="6072"/>
                  </a:lnTo>
                  <a:lnTo>
                    <a:pt x="2717" y="6232"/>
                  </a:lnTo>
                  <a:lnTo>
                    <a:pt x="2808" y="6688"/>
                  </a:lnTo>
                  <a:lnTo>
                    <a:pt x="3584" y="7099"/>
                  </a:lnTo>
                  <a:lnTo>
                    <a:pt x="3493" y="6642"/>
                  </a:lnTo>
                  <a:lnTo>
                    <a:pt x="3516" y="6665"/>
                  </a:lnTo>
                  <a:cubicBezTo>
                    <a:pt x="3685" y="6758"/>
                    <a:pt x="3836" y="6803"/>
                    <a:pt x="3964" y="6803"/>
                  </a:cubicBezTo>
                  <a:cubicBezTo>
                    <a:pt x="4340" y="6803"/>
                    <a:pt x="4525" y="6427"/>
                    <a:pt x="4406" y="5798"/>
                  </a:cubicBezTo>
                  <a:lnTo>
                    <a:pt x="4383" y="5729"/>
                  </a:lnTo>
                  <a:cubicBezTo>
                    <a:pt x="4292" y="5296"/>
                    <a:pt x="4063" y="4816"/>
                    <a:pt x="3767" y="4405"/>
                  </a:cubicBezTo>
                  <a:cubicBezTo>
                    <a:pt x="3858" y="4246"/>
                    <a:pt x="3881" y="3995"/>
                    <a:pt x="3812" y="3652"/>
                  </a:cubicBezTo>
                  <a:lnTo>
                    <a:pt x="3790" y="3584"/>
                  </a:lnTo>
                  <a:cubicBezTo>
                    <a:pt x="3630" y="2808"/>
                    <a:pt x="3013" y="1918"/>
                    <a:pt x="2420" y="1552"/>
                  </a:cubicBezTo>
                  <a:lnTo>
                    <a:pt x="2283" y="1005"/>
                  </a:lnTo>
                  <a:lnTo>
                    <a:pt x="1530" y="594"/>
                  </a:lnTo>
                  <a:lnTo>
                    <a:pt x="1644" y="1141"/>
                  </a:lnTo>
                  <a:lnTo>
                    <a:pt x="1324" y="959"/>
                  </a:lnTo>
                  <a:lnTo>
                    <a:pt x="1210" y="411"/>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5"/>
          <p:cNvGrpSpPr/>
          <p:nvPr/>
        </p:nvGrpSpPr>
        <p:grpSpPr>
          <a:xfrm>
            <a:off x="5650024" y="1711081"/>
            <a:ext cx="2059508" cy="2790789"/>
            <a:chOff x="5802424" y="1711081"/>
            <a:chExt cx="2059508" cy="2790789"/>
          </a:xfrm>
        </p:grpSpPr>
        <p:grpSp>
          <p:nvGrpSpPr>
            <p:cNvPr id="208" name="Google Shape;208;p25"/>
            <p:cNvGrpSpPr/>
            <p:nvPr/>
          </p:nvGrpSpPr>
          <p:grpSpPr>
            <a:xfrm>
              <a:off x="6342663" y="1711081"/>
              <a:ext cx="979007" cy="1706662"/>
              <a:chOff x="213575" y="419800"/>
              <a:chExt cx="1056786" cy="1842252"/>
            </a:xfrm>
          </p:grpSpPr>
          <p:sp>
            <p:nvSpPr>
              <p:cNvPr id="209" name="Google Shape;209;p25"/>
              <p:cNvSpPr/>
              <p:nvPr/>
            </p:nvSpPr>
            <p:spPr>
              <a:xfrm>
                <a:off x="213575" y="1234313"/>
                <a:ext cx="1056773" cy="595495"/>
              </a:xfrm>
              <a:custGeom>
                <a:rect b="b" l="l" r="r" t="t"/>
                <a:pathLst>
                  <a:path extrusionOk="0" h="18741" w="33258">
                    <a:moveTo>
                      <a:pt x="1" y="8651"/>
                    </a:moveTo>
                    <a:lnTo>
                      <a:pt x="16161" y="18740"/>
                    </a:lnTo>
                    <a:lnTo>
                      <a:pt x="33257" y="8902"/>
                    </a:lnTo>
                    <a:lnTo>
                      <a:pt x="16161" y="1"/>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213575" y="1505585"/>
                <a:ext cx="1056773" cy="756467"/>
              </a:xfrm>
              <a:custGeom>
                <a:rect b="b" l="l" r="r" t="t"/>
                <a:pathLst>
                  <a:path extrusionOk="0" h="23807" w="33258">
                    <a:moveTo>
                      <a:pt x="46" y="0"/>
                    </a:moveTo>
                    <a:lnTo>
                      <a:pt x="1" y="114"/>
                    </a:lnTo>
                    <a:lnTo>
                      <a:pt x="16161" y="10203"/>
                    </a:lnTo>
                    <a:lnTo>
                      <a:pt x="16161" y="23807"/>
                    </a:lnTo>
                    <a:lnTo>
                      <a:pt x="16321" y="23579"/>
                    </a:lnTo>
                    <a:lnTo>
                      <a:pt x="16321" y="10203"/>
                    </a:lnTo>
                    <a:lnTo>
                      <a:pt x="33257" y="365"/>
                    </a:lnTo>
                    <a:lnTo>
                      <a:pt x="33189" y="251"/>
                    </a:lnTo>
                    <a:lnTo>
                      <a:pt x="16161" y="10043"/>
                    </a:lnTo>
                    <a:lnTo>
                      <a:pt x="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213575" y="1502562"/>
                <a:ext cx="513516" cy="752845"/>
              </a:xfrm>
              <a:custGeom>
                <a:rect b="b" l="l" r="r" t="t"/>
                <a:pathLst>
                  <a:path extrusionOk="0" h="23693" w="16161">
                    <a:moveTo>
                      <a:pt x="16161" y="23693"/>
                    </a:moveTo>
                    <a:lnTo>
                      <a:pt x="16161" y="10089"/>
                    </a:lnTo>
                    <a:lnTo>
                      <a:pt x="1"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727072" y="1510538"/>
                <a:ext cx="543289" cy="744870"/>
              </a:xfrm>
              <a:custGeom>
                <a:rect b="b" l="l" r="r" t="t"/>
                <a:pathLst>
                  <a:path extrusionOk="0" h="23442" w="17098">
                    <a:moveTo>
                      <a:pt x="1" y="9838"/>
                    </a:moveTo>
                    <a:lnTo>
                      <a:pt x="1" y="23442"/>
                    </a:lnTo>
                    <a:lnTo>
                      <a:pt x="17097"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213575" y="419800"/>
                <a:ext cx="513516" cy="1409984"/>
              </a:xfrm>
              <a:custGeom>
                <a:rect b="b" l="l" r="r" t="t"/>
                <a:pathLst>
                  <a:path extrusionOk="0" h="44374" w="16161">
                    <a:moveTo>
                      <a:pt x="16161" y="1"/>
                    </a:moveTo>
                    <a:lnTo>
                      <a:pt x="1" y="34284"/>
                    </a:lnTo>
                    <a:lnTo>
                      <a:pt x="16161" y="44373"/>
                    </a:lnTo>
                    <a:close/>
                  </a:path>
                </a:pathLst>
              </a:custGeom>
              <a:solidFill>
                <a:srgbClr val="5992FD">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727072" y="419800"/>
                <a:ext cx="543289" cy="1409984"/>
              </a:xfrm>
              <a:custGeom>
                <a:rect b="b" l="l" r="r" t="t"/>
                <a:pathLst>
                  <a:path extrusionOk="0" h="44374" w="17098">
                    <a:moveTo>
                      <a:pt x="1" y="1"/>
                    </a:moveTo>
                    <a:lnTo>
                      <a:pt x="1" y="44373"/>
                    </a:lnTo>
                    <a:lnTo>
                      <a:pt x="17097" y="34535"/>
                    </a:lnTo>
                    <a:close/>
                  </a:path>
                </a:pathLst>
              </a:custGeom>
              <a:solidFill>
                <a:srgbClr val="5992FD">
                  <a:alpha val="31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5"/>
            <p:cNvGrpSpPr/>
            <p:nvPr/>
          </p:nvGrpSpPr>
          <p:grpSpPr>
            <a:xfrm>
              <a:off x="5802424" y="3497982"/>
              <a:ext cx="2059508" cy="1003889"/>
              <a:chOff x="5802424" y="3497982"/>
              <a:chExt cx="2059508" cy="1003889"/>
            </a:xfrm>
          </p:grpSpPr>
          <p:sp>
            <p:nvSpPr>
              <p:cNvPr id="216" name="Google Shape;216;p25"/>
              <p:cNvSpPr/>
              <p:nvPr/>
            </p:nvSpPr>
            <p:spPr>
              <a:xfrm>
                <a:off x="6644743" y="3651243"/>
                <a:ext cx="374871" cy="139244"/>
              </a:xfrm>
              <a:custGeom>
                <a:rect b="b" l="l" r="r" t="t"/>
                <a:pathLst>
                  <a:path extrusionOk="0" h="4977" w="13399">
                    <a:moveTo>
                      <a:pt x="6711" y="1"/>
                    </a:moveTo>
                    <a:cubicBezTo>
                      <a:pt x="3013" y="1"/>
                      <a:pt x="0" y="1119"/>
                      <a:pt x="0" y="2489"/>
                    </a:cubicBezTo>
                    <a:cubicBezTo>
                      <a:pt x="0" y="3858"/>
                      <a:pt x="3013" y="4977"/>
                      <a:pt x="6711" y="4977"/>
                    </a:cubicBezTo>
                    <a:cubicBezTo>
                      <a:pt x="10409" y="4977"/>
                      <a:pt x="13399" y="3858"/>
                      <a:pt x="13399" y="2489"/>
                    </a:cubicBezTo>
                    <a:cubicBezTo>
                      <a:pt x="13399" y="1119"/>
                      <a:pt x="10409" y="1"/>
                      <a:pt x="6711" y="1"/>
                    </a:cubicBezTo>
                    <a:close/>
                  </a:path>
                </a:pathLst>
              </a:custGeom>
              <a:solidFill>
                <a:srgbClr val="0C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5802424" y="3676786"/>
                <a:ext cx="2059508" cy="825084"/>
              </a:xfrm>
              <a:custGeom>
                <a:rect b="b" l="l" r="r" t="t"/>
                <a:pathLst>
                  <a:path extrusionOk="0" h="29491" w="73613">
                    <a:moveTo>
                      <a:pt x="1" y="14746"/>
                    </a:moveTo>
                    <a:cubicBezTo>
                      <a:pt x="1" y="22872"/>
                      <a:pt x="16481" y="29491"/>
                      <a:pt x="36818" y="29491"/>
                    </a:cubicBezTo>
                    <a:lnTo>
                      <a:pt x="36818" y="29491"/>
                    </a:lnTo>
                    <a:cubicBezTo>
                      <a:pt x="57132" y="29491"/>
                      <a:pt x="73612" y="22872"/>
                      <a:pt x="73612" y="14746"/>
                    </a:cubicBezTo>
                    <a:lnTo>
                      <a:pt x="73612" y="14746"/>
                    </a:lnTo>
                    <a:cubicBezTo>
                      <a:pt x="73612" y="6597"/>
                      <a:pt x="57132" y="1"/>
                      <a:pt x="36818" y="1"/>
                    </a:cubicBezTo>
                    <a:lnTo>
                      <a:pt x="36818" y="1"/>
                    </a:lnTo>
                    <a:cubicBezTo>
                      <a:pt x="16481" y="1"/>
                      <a:pt x="1" y="6597"/>
                      <a:pt x="1" y="147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5970373" y="3724683"/>
                <a:ext cx="1728086" cy="705676"/>
              </a:xfrm>
              <a:custGeom>
                <a:rect b="b" l="l" r="r" t="t"/>
                <a:pathLst>
                  <a:path extrusionOk="0" h="25223" w="61767">
                    <a:moveTo>
                      <a:pt x="7259" y="4497"/>
                    </a:moveTo>
                    <a:lnTo>
                      <a:pt x="1" y="4497"/>
                    </a:lnTo>
                    <a:lnTo>
                      <a:pt x="1" y="12737"/>
                    </a:lnTo>
                    <a:lnTo>
                      <a:pt x="24" y="12737"/>
                    </a:lnTo>
                    <a:cubicBezTo>
                      <a:pt x="161" y="19630"/>
                      <a:pt x="13924" y="25222"/>
                      <a:pt x="30883" y="25222"/>
                    </a:cubicBezTo>
                    <a:lnTo>
                      <a:pt x="30883" y="25222"/>
                    </a:lnTo>
                    <a:cubicBezTo>
                      <a:pt x="47843" y="25222"/>
                      <a:pt x="61629" y="19630"/>
                      <a:pt x="61766" y="12737"/>
                    </a:cubicBezTo>
                    <a:lnTo>
                      <a:pt x="61766" y="12737"/>
                    </a:lnTo>
                    <a:lnTo>
                      <a:pt x="61766" y="12737"/>
                    </a:lnTo>
                    <a:lnTo>
                      <a:pt x="61766" y="4497"/>
                    </a:lnTo>
                    <a:lnTo>
                      <a:pt x="54508" y="4497"/>
                    </a:lnTo>
                    <a:cubicBezTo>
                      <a:pt x="48847" y="1735"/>
                      <a:pt x="40379" y="1"/>
                      <a:pt x="30883" y="1"/>
                    </a:cubicBezTo>
                    <a:lnTo>
                      <a:pt x="30883" y="1"/>
                    </a:lnTo>
                    <a:cubicBezTo>
                      <a:pt x="21411" y="1"/>
                      <a:pt x="12943" y="1735"/>
                      <a:pt x="7259" y="4497"/>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5970373" y="4070178"/>
                <a:ext cx="1728086" cy="360182"/>
              </a:xfrm>
              <a:custGeom>
                <a:rect b="b" l="l" r="r" t="t"/>
                <a:pathLst>
                  <a:path extrusionOk="0" h="12874" w="61767">
                    <a:moveTo>
                      <a:pt x="1" y="0"/>
                    </a:moveTo>
                    <a:lnTo>
                      <a:pt x="1" y="388"/>
                    </a:lnTo>
                    <a:lnTo>
                      <a:pt x="24" y="388"/>
                    </a:lnTo>
                    <a:cubicBezTo>
                      <a:pt x="161" y="7281"/>
                      <a:pt x="13924" y="12873"/>
                      <a:pt x="30883" y="12873"/>
                    </a:cubicBezTo>
                    <a:cubicBezTo>
                      <a:pt x="47843" y="12873"/>
                      <a:pt x="61629" y="7281"/>
                      <a:pt x="61766" y="388"/>
                    </a:cubicBezTo>
                    <a:lnTo>
                      <a:pt x="61766" y="0"/>
                    </a:lnTo>
                    <a:cubicBezTo>
                      <a:pt x="61629" y="6916"/>
                      <a:pt x="47843" y="12508"/>
                      <a:pt x="30883" y="12508"/>
                    </a:cubicBezTo>
                    <a:cubicBezTo>
                      <a:pt x="13924" y="12508"/>
                      <a:pt x="161" y="6916"/>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5970373" y="3497982"/>
                <a:ext cx="1728086" cy="704390"/>
              </a:xfrm>
              <a:custGeom>
                <a:rect b="b" l="l" r="r" t="t"/>
                <a:pathLst>
                  <a:path extrusionOk="0" h="25177" w="61767">
                    <a:moveTo>
                      <a:pt x="1" y="12600"/>
                    </a:moveTo>
                    <a:cubicBezTo>
                      <a:pt x="1" y="19539"/>
                      <a:pt x="13833" y="25177"/>
                      <a:pt x="30883" y="25177"/>
                    </a:cubicBezTo>
                    <a:lnTo>
                      <a:pt x="30883" y="25177"/>
                    </a:lnTo>
                    <a:cubicBezTo>
                      <a:pt x="47957" y="25177"/>
                      <a:pt x="61766" y="19539"/>
                      <a:pt x="61766" y="12600"/>
                    </a:cubicBezTo>
                    <a:lnTo>
                      <a:pt x="61766" y="12600"/>
                    </a:lnTo>
                    <a:cubicBezTo>
                      <a:pt x="61766" y="5638"/>
                      <a:pt x="47957" y="1"/>
                      <a:pt x="30883" y="1"/>
                    </a:cubicBezTo>
                    <a:lnTo>
                      <a:pt x="30883" y="1"/>
                    </a:lnTo>
                    <a:cubicBezTo>
                      <a:pt x="13833" y="1"/>
                      <a:pt x="1" y="5638"/>
                      <a:pt x="1" y="126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6071288" y="3560567"/>
                <a:ext cx="1522424" cy="566460"/>
              </a:xfrm>
              <a:custGeom>
                <a:rect b="b" l="l" r="r" t="t"/>
                <a:pathLst>
                  <a:path extrusionOk="0" h="20247" w="54416">
                    <a:moveTo>
                      <a:pt x="27208" y="0"/>
                    </a:moveTo>
                    <a:cubicBezTo>
                      <a:pt x="12166" y="0"/>
                      <a:pt x="0" y="4543"/>
                      <a:pt x="0" y="10112"/>
                    </a:cubicBezTo>
                    <a:cubicBezTo>
                      <a:pt x="0" y="15704"/>
                      <a:pt x="12166" y="20246"/>
                      <a:pt x="27208" y="20246"/>
                    </a:cubicBezTo>
                    <a:cubicBezTo>
                      <a:pt x="42227" y="20246"/>
                      <a:pt x="54416" y="15704"/>
                      <a:pt x="54416" y="10112"/>
                    </a:cubicBezTo>
                    <a:cubicBezTo>
                      <a:pt x="54416" y="4543"/>
                      <a:pt x="42227" y="0"/>
                      <a:pt x="27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a:off x="5970373" y="3843476"/>
                <a:ext cx="1728086" cy="358895"/>
              </a:xfrm>
              <a:custGeom>
                <a:rect b="b" l="l" r="r" t="t"/>
                <a:pathLst>
                  <a:path extrusionOk="0" h="12828" w="61767">
                    <a:moveTo>
                      <a:pt x="24" y="0"/>
                    </a:moveTo>
                    <a:cubicBezTo>
                      <a:pt x="24" y="91"/>
                      <a:pt x="1" y="160"/>
                      <a:pt x="1" y="251"/>
                    </a:cubicBezTo>
                    <a:cubicBezTo>
                      <a:pt x="1" y="7190"/>
                      <a:pt x="13833" y="12828"/>
                      <a:pt x="30883" y="12828"/>
                    </a:cubicBezTo>
                    <a:cubicBezTo>
                      <a:pt x="47957" y="12828"/>
                      <a:pt x="61766" y="7190"/>
                      <a:pt x="61766" y="251"/>
                    </a:cubicBezTo>
                    <a:cubicBezTo>
                      <a:pt x="61766" y="160"/>
                      <a:pt x="61766" y="91"/>
                      <a:pt x="61766" y="0"/>
                    </a:cubicBezTo>
                    <a:cubicBezTo>
                      <a:pt x="61469" y="6848"/>
                      <a:pt x="47751" y="12371"/>
                      <a:pt x="30883" y="12371"/>
                    </a:cubicBezTo>
                    <a:cubicBezTo>
                      <a:pt x="14016" y="12371"/>
                      <a:pt x="320" y="6848"/>
                      <a:pt x="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a:off x="6343957" y="3653173"/>
                <a:ext cx="981563" cy="401057"/>
              </a:xfrm>
              <a:custGeom>
                <a:rect b="b" l="l" r="r" t="t"/>
                <a:pathLst>
                  <a:path extrusionOk="0" h="14335" w="35084">
                    <a:moveTo>
                      <a:pt x="4132" y="2557"/>
                    </a:moveTo>
                    <a:lnTo>
                      <a:pt x="1" y="2557"/>
                    </a:lnTo>
                    <a:lnTo>
                      <a:pt x="1" y="7236"/>
                    </a:lnTo>
                    <a:lnTo>
                      <a:pt x="1" y="7236"/>
                    </a:lnTo>
                    <a:cubicBezTo>
                      <a:pt x="92" y="11162"/>
                      <a:pt x="7921" y="14334"/>
                      <a:pt x="17530" y="14334"/>
                    </a:cubicBezTo>
                    <a:lnTo>
                      <a:pt x="17530" y="14334"/>
                    </a:lnTo>
                    <a:cubicBezTo>
                      <a:pt x="27163" y="14334"/>
                      <a:pt x="34992" y="11162"/>
                      <a:pt x="35060" y="7236"/>
                    </a:cubicBezTo>
                    <a:lnTo>
                      <a:pt x="35060" y="7236"/>
                    </a:lnTo>
                    <a:lnTo>
                      <a:pt x="35083" y="7236"/>
                    </a:lnTo>
                    <a:lnTo>
                      <a:pt x="35083" y="2557"/>
                    </a:lnTo>
                    <a:lnTo>
                      <a:pt x="30952" y="2557"/>
                    </a:lnTo>
                    <a:cubicBezTo>
                      <a:pt x="27733" y="982"/>
                      <a:pt x="22917" y="0"/>
                      <a:pt x="17530" y="0"/>
                    </a:cubicBezTo>
                    <a:lnTo>
                      <a:pt x="17530" y="0"/>
                    </a:lnTo>
                    <a:cubicBezTo>
                      <a:pt x="12166" y="0"/>
                      <a:pt x="7350" y="982"/>
                      <a:pt x="4132" y="25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a:off x="6343957" y="3849211"/>
                <a:ext cx="981563" cy="205019"/>
              </a:xfrm>
              <a:custGeom>
                <a:rect b="b" l="l" r="r" t="t"/>
                <a:pathLst>
                  <a:path extrusionOk="0" h="7328" w="35084">
                    <a:moveTo>
                      <a:pt x="1" y="0"/>
                    </a:moveTo>
                    <a:lnTo>
                      <a:pt x="1" y="229"/>
                    </a:lnTo>
                    <a:cubicBezTo>
                      <a:pt x="92" y="4155"/>
                      <a:pt x="7921" y="7327"/>
                      <a:pt x="17530" y="7327"/>
                    </a:cubicBezTo>
                    <a:cubicBezTo>
                      <a:pt x="27163" y="7327"/>
                      <a:pt x="34992" y="4155"/>
                      <a:pt x="35060" y="229"/>
                    </a:cubicBezTo>
                    <a:lnTo>
                      <a:pt x="35083" y="229"/>
                    </a:lnTo>
                    <a:lnTo>
                      <a:pt x="35083" y="0"/>
                    </a:lnTo>
                    <a:lnTo>
                      <a:pt x="35060" y="0"/>
                    </a:lnTo>
                    <a:cubicBezTo>
                      <a:pt x="34992" y="3926"/>
                      <a:pt x="27163" y="7099"/>
                      <a:pt x="17530" y="7099"/>
                    </a:cubicBezTo>
                    <a:cubicBezTo>
                      <a:pt x="7921" y="7099"/>
                      <a:pt x="92" y="392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6343957" y="3524812"/>
                <a:ext cx="981563" cy="399770"/>
              </a:xfrm>
              <a:custGeom>
                <a:rect b="b" l="l" r="r" t="t"/>
                <a:pathLst>
                  <a:path extrusionOk="0" h="14289" w="35084">
                    <a:moveTo>
                      <a:pt x="1" y="7145"/>
                    </a:moveTo>
                    <a:cubicBezTo>
                      <a:pt x="1" y="11070"/>
                      <a:pt x="7852" y="14289"/>
                      <a:pt x="17530" y="14289"/>
                    </a:cubicBezTo>
                    <a:lnTo>
                      <a:pt x="17530" y="14289"/>
                    </a:lnTo>
                    <a:cubicBezTo>
                      <a:pt x="27231" y="14289"/>
                      <a:pt x="35083" y="11070"/>
                      <a:pt x="35083" y="7145"/>
                    </a:cubicBezTo>
                    <a:lnTo>
                      <a:pt x="35083" y="7145"/>
                    </a:lnTo>
                    <a:cubicBezTo>
                      <a:pt x="35083" y="3196"/>
                      <a:pt x="27231" y="0"/>
                      <a:pt x="17530" y="0"/>
                    </a:cubicBezTo>
                    <a:lnTo>
                      <a:pt x="17530" y="0"/>
                    </a:lnTo>
                    <a:cubicBezTo>
                      <a:pt x="7852" y="0"/>
                      <a:pt x="1" y="3196"/>
                      <a:pt x="1" y="7145"/>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6400807" y="3559924"/>
                <a:ext cx="864673" cy="321881"/>
              </a:xfrm>
              <a:custGeom>
                <a:rect b="b" l="l" r="r" t="t"/>
                <a:pathLst>
                  <a:path extrusionOk="0" h="11505" w="30906">
                    <a:moveTo>
                      <a:pt x="15453" y="1"/>
                    </a:moveTo>
                    <a:cubicBezTo>
                      <a:pt x="6939" y="1"/>
                      <a:pt x="0" y="2580"/>
                      <a:pt x="0" y="5753"/>
                    </a:cubicBezTo>
                    <a:cubicBezTo>
                      <a:pt x="0" y="8925"/>
                      <a:pt x="6939" y="11505"/>
                      <a:pt x="15453" y="11505"/>
                    </a:cubicBezTo>
                    <a:cubicBezTo>
                      <a:pt x="23989" y="11505"/>
                      <a:pt x="30906" y="8925"/>
                      <a:pt x="30906" y="5753"/>
                    </a:cubicBezTo>
                    <a:cubicBezTo>
                      <a:pt x="30906" y="2580"/>
                      <a:pt x="23989" y="1"/>
                      <a:pt x="15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6343957" y="3720851"/>
                <a:ext cx="981563" cy="203732"/>
              </a:xfrm>
              <a:custGeom>
                <a:rect b="b" l="l" r="r" t="t"/>
                <a:pathLst>
                  <a:path extrusionOk="0" h="7282" w="35084">
                    <a:moveTo>
                      <a:pt x="1" y="1"/>
                    </a:moveTo>
                    <a:cubicBezTo>
                      <a:pt x="1" y="46"/>
                      <a:pt x="1" y="92"/>
                      <a:pt x="1" y="138"/>
                    </a:cubicBezTo>
                    <a:cubicBezTo>
                      <a:pt x="1" y="4063"/>
                      <a:pt x="7852" y="7282"/>
                      <a:pt x="17530" y="7282"/>
                    </a:cubicBezTo>
                    <a:cubicBezTo>
                      <a:pt x="27231" y="7282"/>
                      <a:pt x="35083" y="4063"/>
                      <a:pt x="35083" y="138"/>
                    </a:cubicBezTo>
                    <a:cubicBezTo>
                      <a:pt x="35083" y="92"/>
                      <a:pt x="35060" y="46"/>
                      <a:pt x="35060" y="1"/>
                    </a:cubicBezTo>
                    <a:cubicBezTo>
                      <a:pt x="34900" y="3881"/>
                      <a:pt x="27117" y="7008"/>
                      <a:pt x="17530" y="7008"/>
                    </a:cubicBezTo>
                    <a:cubicBezTo>
                      <a:pt x="7967" y="7008"/>
                      <a:pt x="183" y="388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5"/>
            <p:cNvSpPr/>
            <p:nvPr/>
          </p:nvSpPr>
          <p:spPr>
            <a:xfrm>
              <a:off x="6188488" y="2425196"/>
              <a:ext cx="1287375" cy="1703600"/>
            </a:xfrm>
            <a:custGeom>
              <a:rect b="b" l="l" r="r" t="t"/>
              <a:pathLst>
                <a:path extrusionOk="0" h="68144" w="51495">
                  <a:moveTo>
                    <a:pt x="1" y="0"/>
                  </a:moveTo>
                  <a:lnTo>
                    <a:pt x="1" y="58571"/>
                  </a:lnTo>
                  <a:cubicBezTo>
                    <a:pt x="1" y="63868"/>
                    <a:pt x="11528" y="68143"/>
                    <a:pt x="25740" y="68143"/>
                  </a:cubicBezTo>
                  <a:cubicBezTo>
                    <a:pt x="39967" y="68143"/>
                    <a:pt x="51494" y="63868"/>
                    <a:pt x="51494" y="58571"/>
                  </a:cubicBezTo>
                  <a:lnTo>
                    <a:pt x="51494" y="0"/>
                  </a:lnTo>
                  <a:close/>
                </a:path>
              </a:pathLst>
            </a:custGeom>
            <a:gradFill>
              <a:gsLst>
                <a:gs pos="0">
                  <a:srgbClr val="FFFFFF">
                    <a:alpha val="27450"/>
                    <a:alpha val="27600"/>
                  </a:srgbClr>
                </a:gs>
                <a:gs pos="100000">
                  <a:schemeClr val="lt2">
                    <a:alpha val="27600"/>
                  </a:scheme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ph idx="4" type="subTitle"/>
          </p:nvPr>
        </p:nvSpPr>
        <p:spPr>
          <a:xfrm>
            <a:off x="5913738" y="2489652"/>
            <a:ext cx="2505600" cy="41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Box Plot</a:t>
            </a:r>
            <a:endParaRPr/>
          </a:p>
        </p:txBody>
      </p:sp>
      <p:sp>
        <p:nvSpPr>
          <p:cNvPr id="316" name="Google Shape;316;p3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 Visualization</a:t>
            </a:r>
            <a:endParaRPr/>
          </a:p>
        </p:txBody>
      </p:sp>
      <p:sp>
        <p:nvSpPr>
          <p:cNvPr id="317" name="Google Shape;317;p34"/>
          <p:cNvSpPr txBox="1"/>
          <p:nvPr>
            <p:ph idx="1" type="subTitle"/>
          </p:nvPr>
        </p:nvSpPr>
        <p:spPr>
          <a:xfrm>
            <a:off x="5913737" y="2878950"/>
            <a:ext cx="2505600" cy="14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box plot was employed to provide a detailed quantitative view of each cryptocurrency's performance, particularly focusing on price distribution.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18" name="Google Shape;318;p34"/>
          <p:cNvSpPr txBox="1"/>
          <p:nvPr>
            <p:ph idx="2" type="subTitle"/>
          </p:nvPr>
        </p:nvSpPr>
        <p:spPr>
          <a:xfrm>
            <a:off x="3239263" y="2878950"/>
            <a:ext cx="2505600" cy="14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correlation matrix was utilized to analyze the relationships between key variables (Close price, Volume, and Marketcap) for each targeted cryptocurrency.</a:t>
            </a:r>
            <a:endParaRPr/>
          </a:p>
        </p:txBody>
      </p:sp>
      <p:sp>
        <p:nvSpPr>
          <p:cNvPr id="319" name="Google Shape;319;p34"/>
          <p:cNvSpPr txBox="1"/>
          <p:nvPr>
            <p:ph idx="3" type="subTitle"/>
          </p:nvPr>
        </p:nvSpPr>
        <p:spPr>
          <a:xfrm>
            <a:off x="3239263" y="2489652"/>
            <a:ext cx="2505600" cy="41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Correlation Matrix</a:t>
            </a:r>
            <a:endParaRPr/>
          </a:p>
        </p:txBody>
      </p:sp>
      <p:sp>
        <p:nvSpPr>
          <p:cNvPr id="320" name="Google Shape;320;p34"/>
          <p:cNvSpPr/>
          <p:nvPr/>
        </p:nvSpPr>
        <p:spPr>
          <a:xfrm>
            <a:off x="4171963" y="1598950"/>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02</a:t>
            </a:r>
            <a:endParaRPr b="1" sz="2000">
              <a:solidFill>
                <a:schemeClr val="dk2"/>
              </a:solidFill>
              <a:latin typeface="Montserrat"/>
              <a:ea typeface="Montserrat"/>
              <a:cs typeface="Montserrat"/>
              <a:sym typeface="Montserrat"/>
            </a:endParaRPr>
          </a:p>
        </p:txBody>
      </p:sp>
      <p:sp>
        <p:nvSpPr>
          <p:cNvPr id="321" name="Google Shape;321;p34"/>
          <p:cNvSpPr/>
          <p:nvPr/>
        </p:nvSpPr>
        <p:spPr>
          <a:xfrm>
            <a:off x="6846438" y="1598950"/>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03</a:t>
            </a:r>
            <a:endParaRPr b="1" sz="2000">
              <a:solidFill>
                <a:schemeClr val="dk2"/>
              </a:solidFill>
              <a:latin typeface="Montserrat"/>
              <a:ea typeface="Montserrat"/>
              <a:cs typeface="Montserrat"/>
              <a:sym typeface="Montserrat"/>
            </a:endParaRPr>
          </a:p>
        </p:txBody>
      </p:sp>
      <p:sp>
        <p:nvSpPr>
          <p:cNvPr id="322" name="Google Shape;322;p34"/>
          <p:cNvSpPr txBox="1"/>
          <p:nvPr>
            <p:ph idx="2" type="subTitle"/>
          </p:nvPr>
        </p:nvSpPr>
        <p:spPr>
          <a:xfrm>
            <a:off x="572263" y="2878950"/>
            <a:ext cx="2505600" cy="14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Trend lines help in understanding the overall movement of a variable, such as the closing price of a cryptocurrency, over a period of time.</a:t>
            </a:r>
            <a:endParaRPr/>
          </a:p>
        </p:txBody>
      </p:sp>
      <p:sp>
        <p:nvSpPr>
          <p:cNvPr id="323" name="Google Shape;323;p34"/>
          <p:cNvSpPr txBox="1"/>
          <p:nvPr>
            <p:ph idx="3" type="subTitle"/>
          </p:nvPr>
        </p:nvSpPr>
        <p:spPr>
          <a:xfrm>
            <a:off x="572263" y="2489652"/>
            <a:ext cx="2505600" cy="41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Trend Lines</a:t>
            </a:r>
            <a:endParaRPr/>
          </a:p>
        </p:txBody>
      </p:sp>
      <p:sp>
        <p:nvSpPr>
          <p:cNvPr id="324" name="Google Shape;324;p34"/>
          <p:cNvSpPr/>
          <p:nvPr/>
        </p:nvSpPr>
        <p:spPr>
          <a:xfrm>
            <a:off x="1504963" y="1598950"/>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01</a:t>
            </a:r>
            <a:endParaRPr b="1" sz="2000">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720000" y="539500"/>
            <a:ext cx="794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a:t>
            </a:r>
            <a:endParaRPr/>
          </a:p>
        </p:txBody>
      </p:sp>
      <p:pic>
        <p:nvPicPr>
          <p:cNvPr id="330" name="Google Shape;330;p35"/>
          <p:cNvPicPr preferRelativeResize="0"/>
          <p:nvPr/>
        </p:nvPicPr>
        <p:blipFill>
          <a:blip r:embed="rId3">
            <a:alphaModFix/>
          </a:blip>
          <a:stretch>
            <a:fillRect/>
          </a:stretch>
        </p:blipFill>
        <p:spPr>
          <a:xfrm>
            <a:off x="3154488" y="3180213"/>
            <a:ext cx="2861026" cy="1575200"/>
          </a:xfrm>
          <a:prstGeom prst="rect">
            <a:avLst/>
          </a:prstGeom>
          <a:noFill/>
          <a:ln>
            <a:noFill/>
          </a:ln>
        </p:spPr>
      </p:pic>
      <p:pic>
        <p:nvPicPr>
          <p:cNvPr id="331" name="Google Shape;331;p35"/>
          <p:cNvPicPr preferRelativeResize="0"/>
          <p:nvPr/>
        </p:nvPicPr>
        <p:blipFill rotWithShape="1">
          <a:blip r:embed="rId4">
            <a:alphaModFix/>
          </a:blip>
          <a:srcRect b="3530" l="0" r="0" t="1565"/>
          <a:stretch/>
        </p:blipFill>
        <p:spPr>
          <a:xfrm>
            <a:off x="3122250" y="1367288"/>
            <a:ext cx="2861025" cy="1518768"/>
          </a:xfrm>
          <a:prstGeom prst="rect">
            <a:avLst/>
          </a:prstGeom>
          <a:noFill/>
          <a:ln>
            <a:noFill/>
          </a:ln>
        </p:spPr>
      </p:pic>
      <p:pic>
        <p:nvPicPr>
          <p:cNvPr id="332" name="Google Shape;332;p35"/>
          <p:cNvPicPr preferRelativeResize="0"/>
          <p:nvPr/>
        </p:nvPicPr>
        <p:blipFill>
          <a:blip r:embed="rId5">
            <a:alphaModFix/>
          </a:blip>
          <a:stretch>
            <a:fillRect/>
          </a:stretch>
        </p:blipFill>
        <p:spPr>
          <a:xfrm>
            <a:off x="6100163" y="1339076"/>
            <a:ext cx="2884211" cy="1575199"/>
          </a:xfrm>
          <a:prstGeom prst="rect">
            <a:avLst/>
          </a:prstGeom>
          <a:noFill/>
          <a:ln>
            <a:noFill/>
          </a:ln>
        </p:spPr>
      </p:pic>
      <p:pic>
        <p:nvPicPr>
          <p:cNvPr id="333" name="Google Shape;333;p35"/>
          <p:cNvPicPr preferRelativeResize="0"/>
          <p:nvPr/>
        </p:nvPicPr>
        <p:blipFill>
          <a:blip r:embed="rId6">
            <a:alphaModFix/>
          </a:blip>
          <a:stretch>
            <a:fillRect/>
          </a:stretch>
        </p:blipFill>
        <p:spPr>
          <a:xfrm>
            <a:off x="143588" y="3196100"/>
            <a:ext cx="2762644" cy="1518749"/>
          </a:xfrm>
          <a:prstGeom prst="rect">
            <a:avLst/>
          </a:prstGeom>
          <a:noFill/>
          <a:ln>
            <a:noFill/>
          </a:ln>
        </p:spPr>
      </p:pic>
      <p:pic>
        <p:nvPicPr>
          <p:cNvPr id="334" name="Google Shape;334;p35"/>
          <p:cNvPicPr preferRelativeResize="0"/>
          <p:nvPr/>
        </p:nvPicPr>
        <p:blipFill>
          <a:blip r:embed="rId7">
            <a:alphaModFix/>
          </a:blip>
          <a:stretch>
            <a:fillRect/>
          </a:stretch>
        </p:blipFill>
        <p:spPr>
          <a:xfrm>
            <a:off x="144337" y="1376650"/>
            <a:ext cx="2861025" cy="1554988"/>
          </a:xfrm>
          <a:prstGeom prst="rect">
            <a:avLst/>
          </a:prstGeom>
          <a:noFill/>
          <a:ln>
            <a:noFill/>
          </a:ln>
        </p:spPr>
      </p:pic>
      <p:pic>
        <p:nvPicPr>
          <p:cNvPr id="335" name="Google Shape;335;p35"/>
          <p:cNvPicPr preferRelativeResize="0"/>
          <p:nvPr/>
        </p:nvPicPr>
        <p:blipFill rotWithShape="1">
          <a:blip r:embed="rId8">
            <a:alphaModFix/>
          </a:blip>
          <a:srcRect b="0" l="0" r="0" t="1400"/>
          <a:stretch/>
        </p:blipFill>
        <p:spPr>
          <a:xfrm>
            <a:off x="6263800" y="3219279"/>
            <a:ext cx="2762625" cy="14970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ph type="title"/>
          </p:nvPr>
        </p:nvSpPr>
        <p:spPr>
          <a:xfrm>
            <a:off x="720000" y="539500"/>
            <a:ext cx="794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 BTC and ETH</a:t>
            </a:r>
            <a:endParaRPr/>
          </a:p>
        </p:txBody>
      </p:sp>
      <p:pic>
        <p:nvPicPr>
          <p:cNvPr id="341" name="Google Shape;341;p36"/>
          <p:cNvPicPr preferRelativeResize="0"/>
          <p:nvPr/>
        </p:nvPicPr>
        <p:blipFill rotWithShape="1">
          <a:blip r:embed="rId3">
            <a:alphaModFix/>
          </a:blip>
          <a:srcRect b="3530" l="0" r="0" t="1565"/>
          <a:stretch/>
        </p:blipFill>
        <p:spPr>
          <a:xfrm>
            <a:off x="4830600" y="1426875"/>
            <a:ext cx="4243599" cy="2252699"/>
          </a:xfrm>
          <a:prstGeom prst="rect">
            <a:avLst/>
          </a:prstGeom>
          <a:noFill/>
          <a:ln>
            <a:noFill/>
          </a:ln>
        </p:spPr>
      </p:pic>
      <p:pic>
        <p:nvPicPr>
          <p:cNvPr id="342" name="Google Shape;342;p36"/>
          <p:cNvPicPr preferRelativeResize="0"/>
          <p:nvPr/>
        </p:nvPicPr>
        <p:blipFill>
          <a:blip r:embed="rId4">
            <a:alphaModFix/>
          </a:blip>
          <a:stretch>
            <a:fillRect/>
          </a:stretch>
        </p:blipFill>
        <p:spPr>
          <a:xfrm>
            <a:off x="144318" y="1376650"/>
            <a:ext cx="4504101" cy="2448000"/>
          </a:xfrm>
          <a:prstGeom prst="rect">
            <a:avLst/>
          </a:prstGeom>
          <a:noFill/>
          <a:ln>
            <a:noFill/>
          </a:ln>
        </p:spPr>
      </p:pic>
      <p:sp>
        <p:nvSpPr>
          <p:cNvPr id="343" name="Google Shape;343;p36"/>
          <p:cNvSpPr txBox="1"/>
          <p:nvPr/>
        </p:nvSpPr>
        <p:spPr>
          <a:xfrm>
            <a:off x="553925" y="3903775"/>
            <a:ext cx="41412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2013-2016: </a:t>
            </a:r>
            <a:r>
              <a:rPr lang="en" sz="1200">
                <a:solidFill>
                  <a:schemeClr val="dk1"/>
                </a:solidFill>
                <a:latin typeface="Raleway"/>
                <a:ea typeface="Raleway"/>
                <a:cs typeface="Raleway"/>
                <a:sym typeface="Raleway"/>
              </a:rPr>
              <a:t>Bitcoin’s price was relatively low and stable.</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b="1" lang="en" sz="1200">
                <a:solidFill>
                  <a:schemeClr val="dk1"/>
                </a:solidFill>
                <a:latin typeface="Raleway"/>
                <a:ea typeface="Raleway"/>
                <a:cs typeface="Raleway"/>
                <a:sym typeface="Raleway"/>
              </a:rPr>
              <a:t>2017 Bull Run:</a:t>
            </a:r>
            <a:r>
              <a:rPr lang="en" sz="1200">
                <a:solidFill>
                  <a:schemeClr val="dk1"/>
                </a:solidFill>
                <a:latin typeface="Raleway"/>
                <a:ea typeface="Raleway"/>
                <a:cs typeface="Raleway"/>
                <a:sym typeface="Raleway"/>
              </a:rPr>
              <a:t> A sharp spike to nearly $20,000, followed by a significant correction in 2018.</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b="1" lang="en" sz="1200">
                <a:solidFill>
                  <a:schemeClr val="dk1"/>
                </a:solidFill>
                <a:latin typeface="Raleway"/>
                <a:ea typeface="Raleway"/>
                <a:cs typeface="Raleway"/>
                <a:sym typeface="Raleway"/>
              </a:rPr>
              <a:t>2020-2021 Rally: </a:t>
            </a:r>
            <a:r>
              <a:rPr lang="en" sz="1200">
                <a:solidFill>
                  <a:schemeClr val="dk1"/>
                </a:solidFill>
                <a:latin typeface="Raleway"/>
                <a:ea typeface="Raleway"/>
                <a:cs typeface="Raleway"/>
                <a:sym typeface="Raleway"/>
              </a:rPr>
              <a:t>Another major surge to around $60,000, driven by institutional adoption and macroeconomic factors.</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
        <p:nvSpPr>
          <p:cNvPr id="344" name="Google Shape;344;p36"/>
          <p:cNvSpPr txBox="1"/>
          <p:nvPr/>
        </p:nvSpPr>
        <p:spPr>
          <a:xfrm>
            <a:off x="5130300" y="3903775"/>
            <a:ext cx="38511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2015-2016: </a:t>
            </a:r>
            <a:r>
              <a:rPr lang="en" sz="1200">
                <a:latin typeface="Raleway"/>
                <a:ea typeface="Raleway"/>
                <a:cs typeface="Raleway"/>
                <a:sym typeface="Raleway"/>
              </a:rPr>
              <a:t>Low initial prices as Ethereum gained traction.</a:t>
            </a:r>
            <a:endParaRPr sz="1200">
              <a:latin typeface="Raleway"/>
              <a:ea typeface="Raleway"/>
              <a:cs typeface="Raleway"/>
              <a:sym typeface="Raleway"/>
            </a:endParaRPr>
          </a:p>
          <a:p>
            <a:pPr indent="0" lvl="0" marL="0" rtl="0" algn="l">
              <a:spcBef>
                <a:spcPts val="0"/>
              </a:spcBef>
              <a:spcAft>
                <a:spcPts val="0"/>
              </a:spcAft>
              <a:buNone/>
            </a:pPr>
            <a:r>
              <a:rPr b="1" lang="en" sz="1200">
                <a:latin typeface="Raleway"/>
                <a:ea typeface="Raleway"/>
                <a:cs typeface="Raleway"/>
                <a:sym typeface="Raleway"/>
              </a:rPr>
              <a:t>2017 Bull Run: </a:t>
            </a:r>
            <a:r>
              <a:rPr lang="en" sz="1200">
                <a:latin typeface="Raleway"/>
                <a:ea typeface="Raleway"/>
                <a:cs typeface="Raleway"/>
                <a:sym typeface="Raleway"/>
              </a:rPr>
              <a:t>Price surged to around $1,400, followed by a correction in 2018.</a:t>
            </a:r>
            <a:endParaRPr sz="1200">
              <a:latin typeface="Raleway"/>
              <a:ea typeface="Raleway"/>
              <a:cs typeface="Raleway"/>
              <a:sym typeface="Raleway"/>
            </a:endParaRPr>
          </a:p>
          <a:p>
            <a:pPr indent="0" lvl="0" marL="0" rtl="0" algn="l">
              <a:spcBef>
                <a:spcPts val="0"/>
              </a:spcBef>
              <a:spcAft>
                <a:spcPts val="0"/>
              </a:spcAft>
              <a:buNone/>
            </a:pPr>
            <a:r>
              <a:rPr b="1" lang="en" sz="1200">
                <a:latin typeface="Raleway"/>
                <a:ea typeface="Raleway"/>
                <a:cs typeface="Raleway"/>
                <a:sym typeface="Raleway"/>
              </a:rPr>
              <a:t>Post-2017: </a:t>
            </a:r>
            <a:r>
              <a:rPr lang="en" sz="1200">
                <a:latin typeface="Raleway"/>
                <a:ea typeface="Raleway"/>
                <a:cs typeface="Raleway"/>
                <a:sym typeface="Raleway"/>
              </a:rPr>
              <a:t>Stabilization and moderate growth.</a:t>
            </a:r>
            <a:endParaRPr sz="1200">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7"/>
          <p:cNvSpPr txBox="1"/>
          <p:nvPr>
            <p:ph type="title"/>
          </p:nvPr>
        </p:nvSpPr>
        <p:spPr>
          <a:xfrm>
            <a:off x="720000" y="539500"/>
            <a:ext cx="794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a:t>
            </a:r>
            <a:r>
              <a:rPr lang="en"/>
              <a:t> SOL and BNB </a:t>
            </a:r>
            <a:endParaRPr/>
          </a:p>
        </p:txBody>
      </p:sp>
      <p:sp>
        <p:nvSpPr>
          <p:cNvPr id="350" name="Google Shape;350;p37"/>
          <p:cNvSpPr txBox="1"/>
          <p:nvPr/>
        </p:nvSpPr>
        <p:spPr>
          <a:xfrm>
            <a:off x="553925" y="3827575"/>
            <a:ext cx="41412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Early Growth: </a:t>
            </a:r>
            <a:r>
              <a:rPr lang="en" sz="1200">
                <a:solidFill>
                  <a:schemeClr val="dk1"/>
                </a:solidFill>
                <a:latin typeface="Raleway"/>
                <a:ea typeface="Raleway"/>
                <a:cs typeface="Raleway"/>
                <a:sym typeface="Raleway"/>
              </a:rPr>
              <a:t>Initially low prices with a gradual increase in early 2014.</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b="1" lang="en" sz="1200">
                <a:solidFill>
                  <a:schemeClr val="dk1"/>
                </a:solidFill>
                <a:latin typeface="Raleway"/>
                <a:ea typeface="Raleway"/>
                <a:cs typeface="Raleway"/>
                <a:sym typeface="Raleway"/>
              </a:rPr>
              <a:t>Mid-2014 Surge:</a:t>
            </a:r>
            <a:r>
              <a:rPr lang="en" sz="1200">
                <a:solidFill>
                  <a:schemeClr val="dk1"/>
                </a:solidFill>
                <a:latin typeface="Raleway"/>
                <a:ea typeface="Raleway"/>
                <a:cs typeface="Raleway"/>
                <a:sym typeface="Raleway"/>
              </a:rPr>
              <a:t> A significant rise in mid-2014, peaking above $50 before experiencing some volatility and a subsequent decline.</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solidFill>
                <a:schemeClr val="dk1"/>
              </a:solidFill>
              <a:latin typeface="Raleway"/>
              <a:ea typeface="Raleway"/>
              <a:cs typeface="Raleway"/>
              <a:sym typeface="Raleway"/>
            </a:endParaRPr>
          </a:p>
        </p:txBody>
      </p:sp>
      <p:sp>
        <p:nvSpPr>
          <p:cNvPr id="351" name="Google Shape;351;p37"/>
          <p:cNvSpPr txBox="1"/>
          <p:nvPr/>
        </p:nvSpPr>
        <p:spPr>
          <a:xfrm>
            <a:off x="4977900" y="3827575"/>
            <a:ext cx="38511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aleway"/>
                <a:ea typeface="Raleway"/>
                <a:cs typeface="Raleway"/>
                <a:sym typeface="Raleway"/>
              </a:rPr>
              <a:t>Stable Period:</a:t>
            </a:r>
            <a:r>
              <a:rPr lang="en" sz="1100">
                <a:latin typeface="Raleway"/>
                <a:ea typeface="Raleway"/>
                <a:cs typeface="Raleway"/>
                <a:sym typeface="Raleway"/>
              </a:rPr>
              <a:t> BNB prices remained low and stable for several years, reflecting its early-stage development.</a:t>
            </a:r>
            <a:endParaRPr sz="1100">
              <a:latin typeface="Raleway"/>
              <a:ea typeface="Raleway"/>
              <a:cs typeface="Raleway"/>
              <a:sym typeface="Raleway"/>
            </a:endParaRPr>
          </a:p>
          <a:p>
            <a:pPr indent="0" lvl="0" marL="0" rtl="0" algn="l">
              <a:spcBef>
                <a:spcPts val="0"/>
              </a:spcBef>
              <a:spcAft>
                <a:spcPts val="0"/>
              </a:spcAft>
              <a:buNone/>
            </a:pPr>
            <a:r>
              <a:rPr b="1" lang="en" sz="1100">
                <a:latin typeface="Raleway"/>
                <a:ea typeface="Raleway"/>
                <a:cs typeface="Raleway"/>
                <a:sym typeface="Raleway"/>
              </a:rPr>
              <a:t>Late 2016-2017 Bull Run:</a:t>
            </a:r>
            <a:r>
              <a:rPr lang="en" sz="1100">
                <a:latin typeface="Raleway"/>
                <a:ea typeface="Raleway"/>
                <a:cs typeface="Raleway"/>
                <a:sym typeface="Raleway"/>
              </a:rPr>
              <a:t> A dramatic increase in price starting in late 2016, peaking around $700 in 2017. This surge aligns with the broader cryptocurrency market boom during this period, driven by increased adoption and the growth of the Binance exchange.</a:t>
            </a:r>
            <a:endParaRPr sz="1100">
              <a:latin typeface="Raleway"/>
              <a:ea typeface="Raleway"/>
              <a:cs typeface="Raleway"/>
              <a:sym typeface="Raleway"/>
            </a:endParaRPr>
          </a:p>
          <a:p>
            <a:pPr indent="0" lvl="0" marL="0" rtl="0" algn="l">
              <a:spcBef>
                <a:spcPts val="0"/>
              </a:spcBef>
              <a:spcAft>
                <a:spcPts val="0"/>
              </a:spcAft>
              <a:buNone/>
            </a:pPr>
            <a:r>
              <a:t/>
            </a:r>
            <a:endParaRPr b="1" sz="1200">
              <a:latin typeface="Raleway"/>
              <a:ea typeface="Raleway"/>
              <a:cs typeface="Raleway"/>
              <a:sym typeface="Raleway"/>
            </a:endParaRPr>
          </a:p>
        </p:txBody>
      </p:sp>
      <p:pic>
        <p:nvPicPr>
          <p:cNvPr id="352" name="Google Shape;352;p37"/>
          <p:cNvPicPr preferRelativeResize="0"/>
          <p:nvPr/>
        </p:nvPicPr>
        <p:blipFill>
          <a:blip r:embed="rId3">
            <a:alphaModFix/>
          </a:blip>
          <a:stretch>
            <a:fillRect/>
          </a:stretch>
        </p:blipFill>
        <p:spPr>
          <a:xfrm>
            <a:off x="257705" y="1480825"/>
            <a:ext cx="4025925" cy="2198750"/>
          </a:xfrm>
          <a:prstGeom prst="rect">
            <a:avLst/>
          </a:prstGeom>
          <a:noFill/>
          <a:ln>
            <a:noFill/>
          </a:ln>
        </p:spPr>
      </p:pic>
      <p:pic>
        <p:nvPicPr>
          <p:cNvPr id="353" name="Google Shape;353;p37"/>
          <p:cNvPicPr preferRelativeResize="0"/>
          <p:nvPr/>
        </p:nvPicPr>
        <p:blipFill>
          <a:blip r:embed="rId4">
            <a:alphaModFix/>
          </a:blip>
          <a:stretch>
            <a:fillRect/>
          </a:stretch>
        </p:blipFill>
        <p:spPr>
          <a:xfrm>
            <a:off x="4830606" y="1480825"/>
            <a:ext cx="4025926" cy="22132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8"/>
          <p:cNvSpPr txBox="1"/>
          <p:nvPr>
            <p:ph type="title"/>
          </p:nvPr>
        </p:nvSpPr>
        <p:spPr>
          <a:xfrm>
            <a:off x="720000" y="539500"/>
            <a:ext cx="794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Visualization - DOGE and ADA </a:t>
            </a:r>
            <a:endParaRPr/>
          </a:p>
        </p:txBody>
      </p:sp>
      <p:sp>
        <p:nvSpPr>
          <p:cNvPr id="359" name="Google Shape;359;p38"/>
          <p:cNvSpPr txBox="1"/>
          <p:nvPr/>
        </p:nvSpPr>
        <p:spPr>
          <a:xfrm>
            <a:off x="553925" y="3827575"/>
            <a:ext cx="41412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Time Span: </a:t>
            </a:r>
            <a:r>
              <a:rPr lang="en" sz="1200">
                <a:solidFill>
                  <a:schemeClr val="dk1"/>
                </a:solidFill>
                <a:latin typeface="Raleway"/>
                <a:ea typeface="Raleway"/>
                <a:cs typeface="Raleway"/>
                <a:sym typeface="Raleway"/>
              </a:rPr>
              <a:t>2014 to 2021.</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b="1" lang="en" sz="1200">
                <a:solidFill>
                  <a:schemeClr val="dk1"/>
                </a:solidFill>
                <a:latin typeface="Raleway"/>
                <a:ea typeface="Raleway"/>
                <a:cs typeface="Raleway"/>
                <a:sym typeface="Raleway"/>
              </a:rPr>
              <a:t>Price Trend: </a:t>
            </a:r>
            <a:r>
              <a:rPr lang="en" sz="1200">
                <a:solidFill>
                  <a:schemeClr val="dk1"/>
                </a:solidFill>
                <a:latin typeface="Raleway"/>
                <a:ea typeface="Raleway"/>
                <a:cs typeface="Raleway"/>
                <a:sym typeface="Raleway"/>
              </a:rPr>
              <a:t>Mostly flat and low until 2020, followed by a dramatic spike in 2021, peaking around $0.70. This surge was driven by social media hype and celebrity endorsements, illustrating Dogecoin’s speculative nature.</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solidFill>
                <a:schemeClr val="dk1"/>
              </a:solidFill>
              <a:latin typeface="Raleway"/>
              <a:ea typeface="Raleway"/>
              <a:cs typeface="Raleway"/>
              <a:sym typeface="Raleway"/>
            </a:endParaRPr>
          </a:p>
          <a:p>
            <a:pPr indent="0" lvl="0" marL="0" rtl="0" algn="l">
              <a:spcBef>
                <a:spcPts val="0"/>
              </a:spcBef>
              <a:spcAft>
                <a:spcPts val="0"/>
              </a:spcAft>
              <a:buNone/>
            </a:pPr>
            <a:r>
              <a:t/>
            </a:r>
            <a:endParaRPr b="1" sz="1200">
              <a:solidFill>
                <a:schemeClr val="dk1"/>
              </a:solidFill>
              <a:latin typeface="Raleway"/>
              <a:ea typeface="Raleway"/>
              <a:cs typeface="Raleway"/>
              <a:sym typeface="Raleway"/>
            </a:endParaRPr>
          </a:p>
        </p:txBody>
      </p:sp>
      <p:sp>
        <p:nvSpPr>
          <p:cNvPr id="360" name="Google Shape;360;p38"/>
          <p:cNvSpPr txBox="1"/>
          <p:nvPr/>
        </p:nvSpPr>
        <p:spPr>
          <a:xfrm>
            <a:off x="4977900" y="3827575"/>
            <a:ext cx="38511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aleway"/>
                <a:ea typeface="Raleway"/>
                <a:cs typeface="Raleway"/>
                <a:sym typeface="Raleway"/>
              </a:rPr>
              <a:t>Time Span: </a:t>
            </a:r>
            <a:r>
              <a:rPr lang="en" sz="1100">
                <a:latin typeface="Raleway"/>
                <a:ea typeface="Raleway"/>
                <a:cs typeface="Raleway"/>
                <a:sym typeface="Raleway"/>
              </a:rPr>
              <a:t>2013 to 2017.</a:t>
            </a:r>
            <a:endParaRPr sz="1100">
              <a:latin typeface="Raleway"/>
              <a:ea typeface="Raleway"/>
              <a:cs typeface="Raleway"/>
              <a:sym typeface="Raleway"/>
            </a:endParaRPr>
          </a:p>
          <a:p>
            <a:pPr indent="0" lvl="0" marL="0" rtl="0" algn="l">
              <a:spcBef>
                <a:spcPts val="0"/>
              </a:spcBef>
              <a:spcAft>
                <a:spcPts val="0"/>
              </a:spcAft>
              <a:buNone/>
            </a:pPr>
            <a:r>
              <a:rPr b="1" lang="en" sz="1100">
                <a:latin typeface="Raleway"/>
                <a:ea typeface="Raleway"/>
                <a:cs typeface="Raleway"/>
                <a:sym typeface="Raleway"/>
              </a:rPr>
              <a:t>Price Trend: </a:t>
            </a:r>
            <a:r>
              <a:rPr lang="en" sz="1100">
                <a:latin typeface="Raleway"/>
                <a:ea typeface="Raleway"/>
                <a:cs typeface="Raleway"/>
                <a:sym typeface="Raleway"/>
              </a:rPr>
              <a:t>Early volatility in 2014 with a peak above $2, followed by a long period of stability. A significant rise occurred in 2017, aligned with the broader market boom, peaking around $2.50.</a:t>
            </a:r>
            <a:endParaRPr sz="1100">
              <a:latin typeface="Raleway"/>
              <a:ea typeface="Raleway"/>
              <a:cs typeface="Raleway"/>
              <a:sym typeface="Raleway"/>
            </a:endParaRPr>
          </a:p>
          <a:p>
            <a:pPr indent="0" lvl="0" marL="0" rtl="0" algn="l">
              <a:spcBef>
                <a:spcPts val="0"/>
              </a:spcBef>
              <a:spcAft>
                <a:spcPts val="0"/>
              </a:spcAft>
              <a:buNone/>
            </a:pPr>
            <a:r>
              <a:t/>
            </a:r>
            <a:endParaRPr b="1" sz="1100">
              <a:latin typeface="Raleway"/>
              <a:ea typeface="Raleway"/>
              <a:cs typeface="Raleway"/>
              <a:sym typeface="Raleway"/>
            </a:endParaRPr>
          </a:p>
        </p:txBody>
      </p:sp>
      <p:pic>
        <p:nvPicPr>
          <p:cNvPr id="361" name="Google Shape;361;p38"/>
          <p:cNvPicPr preferRelativeResize="0"/>
          <p:nvPr/>
        </p:nvPicPr>
        <p:blipFill>
          <a:blip r:embed="rId3">
            <a:alphaModFix/>
          </a:blip>
          <a:stretch>
            <a:fillRect/>
          </a:stretch>
        </p:blipFill>
        <p:spPr>
          <a:xfrm>
            <a:off x="415955" y="1447455"/>
            <a:ext cx="4141202" cy="2279991"/>
          </a:xfrm>
          <a:prstGeom prst="rect">
            <a:avLst/>
          </a:prstGeom>
          <a:noFill/>
          <a:ln>
            <a:noFill/>
          </a:ln>
        </p:spPr>
      </p:pic>
      <p:pic>
        <p:nvPicPr>
          <p:cNvPr id="362" name="Google Shape;362;p38"/>
          <p:cNvPicPr preferRelativeResize="0"/>
          <p:nvPr/>
        </p:nvPicPr>
        <p:blipFill rotWithShape="1">
          <a:blip r:embed="rId4">
            <a:alphaModFix/>
          </a:blip>
          <a:srcRect b="0" l="0" r="0" t="1400"/>
          <a:stretch/>
        </p:blipFill>
        <p:spPr>
          <a:xfrm>
            <a:off x="4830600" y="1346500"/>
            <a:ext cx="4116227" cy="2230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Matrix - BTC</a:t>
            </a:r>
            <a:endParaRPr/>
          </a:p>
        </p:txBody>
      </p:sp>
      <p:sp>
        <p:nvSpPr>
          <p:cNvPr id="368" name="Google Shape;368;p39"/>
          <p:cNvSpPr txBox="1"/>
          <p:nvPr>
            <p:ph idx="4294967295" type="title"/>
          </p:nvPr>
        </p:nvSpPr>
        <p:spPr>
          <a:xfrm>
            <a:off x="4897400" y="1314100"/>
            <a:ext cx="42951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Correlation Matrix for Bitcoin (BTC)</a:t>
            </a:r>
            <a:endParaRPr sz="1800">
              <a:solidFill>
                <a:schemeClr val="dk1"/>
              </a:solidFill>
            </a:endParaRPr>
          </a:p>
        </p:txBody>
      </p:sp>
      <p:sp>
        <p:nvSpPr>
          <p:cNvPr id="369" name="Google Shape;369;p39"/>
          <p:cNvSpPr txBox="1"/>
          <p:nvPr>
            <p:ph idx="4294967295" type="subTitle"/>
          </p:nvPr>
        </p:nvSpPr>
        <p:spPr>
          <a:xfrm>
            <a:off x="4897400" y="2073400"/>
            <a:ext cx="4011300" cy="199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Close vs. Marketcap: </a:t>
            </a:r>
            <a:r>
              <a:rPr lang="en"/>
              <a:t>The correlation coefficient is 1, indicating a perfect positive correlation. This is expected since Marketcap is directly calculated by multiplying the Close price by the circulating supply of Bitcoin.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Close vs. Volume: </a:t>
            </a:r>
            <a:r>
              <a:rPr lang="en"/>
              <a:t>The correlation coefficient is 0.81, showing a strong positive correlation. This suggests that as the closing price of Bitcoin increases, the trading volume tends to rise as well, indicating higher market activity during price surges.</a:t>
            </a:r>
            <a:endParaRPr/>
          </a:p>
        </p:txBody>
      </p:sp>
      <p:pic>
        <p:nvPicPr>
          <p:cNvPr id="370" name="Google Shape;370;p39"/>
          <p:cNvPicPr preferRelativeResize="0"/>
          <p:nvPr/>
        </p:nvPicPr>
        <p:blipFill>
          <a:blip r:embed="rId3">
            <a:alphaModFix/>
          </a:blip>
          <a:stretch>
            <a:fillRect/>
          </a:stretch>
        </p:blipFill>
        <p:spPr>
          <a:xfrm>
            <a:off x="526850" y="1378500"/>
            <a:ext cx="4295177" cy="3201851"/>
          </a:xfrm>
          <a:prstGeom prst="rect">
            <a:avLst/>
          </a:prstGeom>
          <a:noFill/>
          <a:ln>
            <a:noFill/>
          </a:ln>
        </p:spPr>
      </p:pic>
      <p:sp>
        <p:nvSpPr>
          <p:cNvPr id="371" name="Google Shape;371;p39"/>
          <p:cNvSpPr txBox="1"/>
          <p:nvPr>
            <p:ph idx="4294967295" type="subTitle"/>
          </p:nvPr>
        </p:nvSpPr>
        <p:spPr>
          <a:xfrm>
            <a:off x="1379800" y="4580350"/>
            <a:ext cx="2235300" cy="46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Correlation Matrix for BTC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Matrix</a:t>
            </a:r>
            <a:r>
              <a:rPr lang="en"/>
              <a:t> - ETH</a:t>
            </a:r>
            <a:endParaRPr/>
          </a:p>
        </p:txBody>
      </p:sp>
      <p:sp>
        <p:nvSpPr>
          <p:cNvPr id="377" name="Google Shape;377;p40"/>
          <p:cNvSpPr txBox="1"/>
          <p:nvPr>
            <p:ph idx="4294967295" type="title"/>
          </p:nvPr>
        </p:nvSpPr>
        <p:spPr>
          <a:xfrm>
            <a:off x="5041500" y="1314100"/>
            <a:ext cx="33825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Correlation Matrix for Ethereum (ETH)</a:t>
            </a:r>
            <a:endParaRPr sz="1800">
              <a:solidFill>
                <a:schemeClr val="dk1"/>
              </a:solidFill>
            </a:endParaRPr>
          </a:p>
        </p:txBody>
      </p:sp>
      <p:sp>
        <p:nvSpPr>
          <p:cNvPr id="378" name="Google Shape;378;p40"/>
          <p:cNvSpPr txBox="1"/>
          <p:nvPr>
            <p:ph idx="4294967295" type="subTitle"/>
          </p:nvPr>
        </p:nvSpPr>
        <p:spPr>
          <a:xfrm>
            <a:off x="5041500" y="2073400"/>
            <a:ext cx="3320100" cy="19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Close vs. Marketcap: </a:t>
            </a:r>
            <a:r>
              <a:rPr lang="en"/>
              <a:t>The correlation coefficient is 1, indicating a perfect positive correlation. This is expected as Marketcap is directly influenced by the Close price, given that Marketcap is calculated by multiplying the Close price by the circulating supply.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Close vs. Volume:</a:t>
            </a:r>
            <a:r>
              <a:rPr lang="en"/>
              <a:t> The correlation coefficient is 0.77, showing a strong positive correlation. This suggests that as Ethereum’s closing price increases, trading volume tends to rise, reflecting heightened trading activity during price movements.</a:t>
            </a:r>
            <a:endParaRPr/>
          </a:p>
          <a:p>
            <a:pPr indent="0" lvl="0" marL="0" rtl="0" algn="l">
              <a:lnSpc>
                <a:spcPct val="100000"/>
              </a:lnSpc>
              <a:spcBef>
                <a:spcPts val="0"/>
              </a:spcBef>
              <a:spcAft>
                <a:spcPts val="0"/>
              </a:spcAft>
              <a:buNone/>
            </a:pPr>
            <a:r>
              <a:t/>
            </a:r>
            <a:endParaRPr/>
          </a:p>
        </p:txBody>
      </p:sp>
      <p:pic>
        <p:nvPicPr>
          <p:cNvPr id="379" name="Google Shape;379;p40"/>
          <p:cNvPicPr preferRelativeResize="0"/>
          <p:nvPr/>
        </p:nvPicPr>
        <p:blipFill rotWithShape="1">
          <a:blip r:embed="rId3">
            <a:alphaModFix/>
          </a:blip>
          <a:srcRect b="0" l="0" r="2286" t="655"/>
          <a:stretch/>
        </p:blipFill>
        <p:spPr>
          <a:xfrm>
            <a:off x="526850" y="1237900"/>
            <a:ext cx="4146349" cy="3391601"/>
          </a:xfrm>
          <a:prstGeom prst="rect">
            <a:avLst/>
          </a:prstGeom>
          <a:noFill/>
          <a:ln>
            <a:noFill/>
          </a:ln>
        </p:spPr>
      </p:pic>
      <p:sp>
        <p:nvSpPr>
          <p:cNvPr id="380" name="Google Shape;380;p40"/>
          <p:cNvSpPr txBox="1"/>
          <p:nvPr>
            <p:ph idx="4294967295" type="subTitle"/>
          </p:nvPr>
        </p:nvSpPr>
        <p:spPr>
          <a:xfrm>
            <a:off x="1379800" y="4580350"/>
            <a:ext cx="2235300" cy="46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Correlation Matrix for ETH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Matrix - SOL</a:t>
            </a:r>
            <a:endParaRPr/>
          </a:p>
        </p:txBody>
      </p:sp>
      <p:sp>
        <p:nvSpPr>
          <p:cNvPr id="386" name="Google Shape;386;p41"/>
          <p:cNvSpPr txBox="1"/>
          <p:nvPr>
            <p:ph idx="4294967295" type="title"/>
          </p:nvPr>
        </p:nvSpPr>
        <p:spPr>
          <a:xfrm>
            <a:off x="5052675" y="1314100"/>
            <a:ext cx="33714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Correlation Matrix for Solana (SOL)</a:t>
            </a:r>
            <a:endParaRPr sz="1800">
              <a:solidFill>
                <a:schemeClr val="dk1"/>
              </a:solidFill>
            </a:endParaRPr>
          </a:p>
        </p:txBody>
      </p:sp>
      <p:sp>
        <p:nvSpPr>
          <p:cNvPr id="387" name="Google Shape;387;p41"/>
          <p:cNvSpPr txBox="1"/>
          <p:nvPr>
            <p:ph idx="4294967295" type="subTitle"/>
          </p:nvPr>
        </p:nvSpPr>
        <p:spPr>
          <a:xfrm>
            <a:off x="5052675" y="2073400"/>
            <a:ext cx="3454200" cy="19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Close vs. Marketcap: </a:t>
            </a:r>
            <a:r>
              <a:rPr lang="en"/>
              <a:t>The correlation coefficient is 1, indicating a perfect positive correlation. This is expected because Marketcap is directly determined by the Close price multiplied by the circulating supply of Solana.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Close vs. Volume: </a:t>
            </a:r>
            <a:r>
              <a:rPr lang="en"/>
              <a:t>The correlation coefficient is 0.81, showing a strong positive correlation. This suggests that as Solana’s closing price increases, the trading volume typically rises, indicating more market activity during price surges.</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388" name="Google Shape;388;p41"/>
          <p:cNvPicPr preferRelativeResize="0"/>
          <p:nvPr/>
        </p:nvPicPr>
        <p:blipFill rotWithShape="1">
          <a:blip r:embed="rId3">
            <a:alphaModFix/>
          </a:blip>
          <a:srcRect b="0" l="874" r="884" t="0"/>
          <a:stretch/>
        </p:blipFill>
        <p:spPr>
          <a:xfrm>
            <a:off x="526850" y="1237900"/>
            <a:ext cx="4146349" cy="3391602"/>
          </a:xfrm>
          <a:prstGeom prst="rect">
            <a:avLst/>
          </a:prstGeom>
          <a:noFill/>
          <a:ln>
            <a:noFill/>
          </a:ln>
        </p:spPr>
      </p:pic>
      <p:sp>
        <p:nvSpPr>
          <p:cNvPr id="389" name="Google Shape;389;p41"/>
          <p:cNvSpPr txBox="1"/>
          <p:nvPr>
            <p:ph idx="4294967295" type="subTitle"/>
          </p:nvPr>
        </p:nvSpPr>
        <p:spPr>
          <a:xfrm>
            <a:off x="1379800" y="4580350"/>
            <a:ext cx="2235300" cy="46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Correlation Matrix for SOL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Matrix - BNB</a:t>
            </a:r>
            <a:endParaRPr/>
          </a:p>
        </p:txBody>
      </p:sp>
      <p:sp>
        <p:nvSpPr>
          <p:cNvPr id="395" name="Google Shape;395;p42"/>
          <p:cNvSpPr txBox="1"/>
          <p:nvPr>
            <p:ph idx="4294967295" type="title"/>
          </p:nvPr>
        </p:nvSpPr>
        <p:spPr>
          <a:xfrm>
            <a:off x="4784400" y="1314100"/>
            <a:ext cx="36396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Correlation Matrix for Binance Coin (BNB)</a:t>
            </a:r>
            <a:endParaRPr sz="1800">
              <a:solidFill>
                <a:schemeClr val="dk1"/>
              </a:solidFill>
            </a:endParaRPr>
          </a:p>
        </p:txBody>
      </p:sp>
      <p:sp>
        <p:nvSpPr>
          <p:cNvPr id="396" name="Google Shape;396;p42"/>
          <p:cNvSpPr txBox="1"/>
          <p:nvPr>
            <p:ph idx="4294967295" type="subTitle"/>
          </p:nvPr>
        </p:nvSpPr>
        <p:spPr>
          <a:xfrm>
            <a:off x="4784400" y="2073400"/>
            <a:ext cx="3588300" cy="19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Close vs. Marketcap: </a:t>
            </a:r>
            <a:r>
              <a:rPr lang="en"/>
              <a:t>The correlation coefficient is 1, indicating a perfect positive correlation. This is expected, as Marketcap is directly influenced by the Close price, calculated by multiplying the price by the circulating supply.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Close vs. Volume: </a:t>
            </a:r>
            <a:r>
              <a:rPr lang="en"/>
              <a:t>The correlation coefficient is 0.84, showing a strong positive correlation. This suggests that as BNB’s closing price increases, the trading volume tends to rise as well, reflecting increased market activity during price movements.</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397" name="Google Shape;397;p42"/>
          <p:cNvPicPr preferRelativeResize="0"/>
          <p:nvPr/>
        </p:nvPicPr>
        <p:blipFill rotWithShape="1">
          <a:blip r:embed="rId3">
            <a:alphaModFix/>
          </a:blip>
          <a:srcRect b="0" l="729" r="729" t="0"/>
          <a:stretch/>
        </p:blipFill>
        <p:spPr>
          <a:xfrm>
            <a:off x="526850" y="1237900"/>
            <a:ext cx="4146348" cy="3391602"/>
          </a:xfrm>
          <a:prstGeom prst="rect">
            <a:avLst/>
          </a:prstGeom>
          <a:noFill/>
          <a:ln>
            <a:noFill/>
          </a:ln>
        </p:spPr>
      </p:pic>
      <p:sp>
        <p:nvSpPr>
          <p:cNvPr id="398" name="Google Shape;398;p42"/>
          <p:cNvSpPr txBox="1"/>
          <p:nvPr>
            <p:ph idx="4294967295" type="subTitle"/>
          </p:nvPr>
        </p:nvSpPr>
        <p:spPr>
          <a:xfrm>
            <a:off x="1379800" y="4580350"/>
            <a:ext cx="2235300" cy="46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Correlation Matrix for BNB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Matrix - DOGE</a:t>
            </a:r>
            <a:endParaRPr/>
          </a:p>
        </p:txBody>
      </p:sp>
      <p:sp>
        <p:nvSpPr>
          <p:cNvPr id="404" name="Google Shape;404;p43"/>
          <p:cNvSpPr txBox="1"/>
          <p:nvPr>
            <p:ph idx="4294967295" type="title"/>
          </p:nvPr>
        </p:nvSpPr>
        <p:spPr>
          <a:xfrm>
            <a:off x="4851450" y="1314100"/>
            <a:ext cx="35727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Correlation Matrix for Dogecoin (DOGE)</a:t>
            </a:r>
            <a:endParaRPr sz="1800">
              <a:solidFill>
                <a:schemeClr val="dk1"/>
              </a:solidFill>
            </a:endParaRPr>
          </a:p>
        </p:txBody>
      </p:sp>
      <p:sp>
        <p:nvSpPr>
          <p:cNvPr id="405" name="Google Shape;405;p43"/>
          <p:cNvSpPr txBox="1"/>
          <p:nvPr>
            <p:ph idx="4294967295" type="subTitle"/>
          </p:nvPr>
        </p:nvSpPr>
        <p:spPr>
          <a:xfrm>
            <a:off x="4851450" y="2073400"/>
            <a:ext cx="3666600" cy="19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Close vs. Marketcap: </a:t>
            </a:r>
            <a:r>
              <a:rPr lang="en"/>
              <a:t>The correlation coefficient is 1, indicating a perfect positive correlation. This is expected since Marketcap is directly influenced by the Close price, calculated by multiplying the price by the circulating supply.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Close vs. Volume:</a:t>
            </a:r>
            <a:r>
              <a:rPr lang="en"/>
              <a:t> The correlation coefficient is 0.7, indicating a moderate positive correlation. This suggests that as Dogecoin’s closing price increases, the trading volume also tends to increase, but the relationship is not as strong as seen in some other cryptocurrencies.</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406" name="Google Shape;406;p43"/>
          <p:cNvPicPr preferRelativeResize="0"/>
          <p:nvPr/>
        </p:nvPicPr>
        <p:blipFill rotWithShape="1">
          <a:blip r:embed="rId3">
            <a:alphaModFix/>
          </a:blip>
          <a:srcRect b="622" l="0" r="0" t="612"/>
          <a:stretch/>
        </p:blipFill>
        <p:spPr>
          <a:xfrm>
            <a:off x="526850" y="1237900"/>
            <a:ext cx="4146348" cy="3391600"/>
          </a:xfrm>
          <a:prstGeom prst="rect">
            <a:avLst/>
          </a:prstGeom>
          <a:noFill/>
          <a:ln>
            <a:noFill/>
          </a:ln>
        </p:spPr>
      </p:pic>
      <p:sp>
        <p:nvSpPr>
          <p:cNvPr id="407" name="Google Shape;407;p43"/>
          <p:cNvSpPr txBox="1"/>
          <p:nvPr>
            <p:ph idx="4294967295" type="subTitle"/>
          </p:nvPr>
        </p:nvSpPr>
        <p:spPr>
          <a:xfrm>
            <a:off x="1379800" y="4580350"/>
            <a:ext cx="2235300" cy="46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Correlation Matrix for DOGE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6"/>
          <p:cNvPicPr preferRelativeResize="0"/>
          <p:nvPr>
            <p:ph idx="2" type="pic"/>
          </p:nvPr>
        </p:nvPicPr>
        <p:blipFill rotWithShape="1">
          <a:blip r:embed="rId3">
            <a:alphaModFix/>
          </a:blip>
          <a:srcRect b="0" l="24544" r="24544" t="0"/>
          <a:stretch/>
        </p:blipFill>
        <p:spPr>
          <a:xfrm>
            <a:off x="5643775" y="539500"/>
            <a:ext cx="3511800" cy="4604100"/>
          </a:xfrm>
          <a:prstGeom prst="round2SameRect">
            <a:avLst>
              <a:gd fmla="val 50000" name="adj1"/>
              <a:gd fmla="val 0" name="adj2"/>
            </a:avLst>
          </a:prstGeom>
        </p:spPr>
      </p:pic>
      <p:sp>
        <p:nvSpPr>
          <p:cNvPr id="234" name="Google Shape;234;p26"/>
          <p:cNvSpPr txBox="1"/>
          <p:nvPr>
            <p:ph type="title"/>
          </p:nvPr>
        </p:nvSpPr>
        <p:spPr>
          <a:xfrm>
            <a:off x="745829" y="539500"/>
            <a:ext cx="4294800" cy="10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235" name="Google Shape;235;p26"/>
          <p:cNvSpPr txBox="1"/>
          <p:nvPr>
            <p:ph idx="1" type="subTitle"/>
          </p:nvPr>
        </p:nvSpPr>
        <p:spPr>
          <a:xfrm>
            <a:off x="745829" y="136260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p>
          <a:p>
            <a:pPr indent="-323850" lvl="0" marL="457200" rtl="0" algn="l">
              <a:spcBef>
                <a:spcPts val="1000"/>
              </a:spcBef>
              <a:spcAft>
                <a:spcPts val="0"/>
              </a:spcAft>
              <a:buSzPts val="1500"/>
              <a:buAutoNum type="arabicPeriod"/>
            </a:pPr>
            <a:r>
              <a:rPr lang="en" sz="1500"/>
              <a:t>Deep dive into the historical prices of various cryptocurrencies.</a:t>
            </a:r>
            <a:endParaRPr sz="1500"/>
          </a:p>
          <a:p>
            <a:pPr indent="-323850" lvl="0" marL="457200" rtl="0" algn="l">
              <a:spcBef>
                <a:spcPts val="0"/>
              </a:spcBef>
              <a:spcAft>
                <a:spcPts val="0"/>
              </a:spcAft>
              <a:buSzPts val="1500"/>
              <a:buAutoNum type="arabicPeriod"/>
            </a:pPr>
            <a:r>
              <a:rPr lang="en" sz="1500"/>
              <a:t>Understanding patterns and insights to help investors, traders, and policymakers.</a:t>
            </a:r>
            <a:endParaRPr sz="1500"/>
          </a:p>
          <a:p>
            <a:pPr indent="-323850" lvl="0" marL="457200" rtl="0" algn="l">
              <a:spcBef>
                <a:spcPts val="0"/>
              </a:spcBef>
              <a:spcAft>
                <a:spcPts val="0"/>
              </a:spcAft>
              <a:buSzPts val="1500"/>
              <a:buAutoNum type="arabicPeriod"/>
            </a:pPr>
            <a:r>
              <a:rPr lang="en" sz="1500"/>
              <a:t>Exploring the dynamics behind these volatile digital assets. </a:t>
            </a:r>
            <a:endParaRPr sz="1500"/>
          </a:p>
        </p:txBody>
      </p:sp>
      <p:sp>
        <p:nvSpPr>
          <p:cNvPr id="236" name="Google Shape;236;p26"/>
          <p:cNvSpPr/>
          <p:nvPr/>
        </p:nvSpPr>
        <p:spPr>
          <a:xfrm>
            <a:off x="6971125" y="0"/>
            <a:ext cx="2173017" cy="1790363"/>
          </a:xfrm>
          <a:custGeom>
            <a:rect b="b" l="l" r="r" t="t"/>
            <a:pathLst>
              <a:path extrusionOk="0" h="40584" w="49258">
                <a:moveTo>
                  <a:pt x="49257" y="0"/>
                </a:moveTo>
                <a:lnTo>
                  <a:pt x="49257" y="40583"/>
                </a:lnTo>
                <a:cubicBezTo>
                  <a:pt x="44053" y="39351"/>
                  <a:pt x="39283" y="36452"/>
                  <a:pt x="36156" y="32092"/>
                </a:cubicBezTo>
                <a:cubicBezTo>
                  <a:pt x="33211" y="27984"/>
                  <a:pt x="31659" y="22802"/>
                  <a:pt x="27801" y="19538"/>
                </a:cubicBezTo>
                <a:cubicBezTo>
                  <a:pt x="24469" y="16754"/>
                  <a:pt x="19995" y="15864"/>
                  <a:pt x="15795" y="14836"/>
                </a:cubicBezTo>
                <a:cubicBezTo>
                  <a:pt x="8971" y="13193"/>
                  <a:pt x="0" y="7418"/>
                  <a:pt x="2169" y="0"/>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Matrix - ADA</a:t>
            </a:r>
            <a:endParaRPr/>
          </a:p>
        </p:txBody>
      </p:sp>
      <p:sp>
        <p:nvSpPr>
          <p:cNvPr id="413" name="Google Shape;413;p44"/>
          <p:cNvSpPr txBox="1"/>
          <p:nvPr>
            <p:ph idx="4294967295" type="title"/>
          </p:nvPr>
        </p:nvSpPr>
        <p:spPr>
          <a:xfrm>
            <a:off x="4996775" y="1314100"/>
            <a:ext cx="34272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Correlation Matrix for Cardano (ADA)</a:t>
            </a:r>
            <a:endParaRPr sz="1800">
              <a:solidFill>
                <a:schemeClr val="dk1"/>
              </a:solidFill>
            </a:endParaRPr>
          </a:p>
        </p:txBody>
      </p:sp>
      <p:sp>
        <p:nvSpPr>
          <p:cNvPr id="414" name="Google Shape;414;p44"/>
          <p:cNvSpPr txBox="1"/>
          <p:nvPr>
            <p:ph idx="4294967295" type="subTitle"/>
          </p:nvPr>
        </p:nvSpPr>
        <p:spPr>
          <a:xfrm>
            <a:off x="4996775" y="2073400"/>
            <a:ext cx="3427200" cy="19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Close vs. Marketcap: </a:t>
            </a:r>
            <a:r>
              <a:rPr lang="en"/>
              <a:t>The correlation coefficient is 1, indicating a perfect positive correlation. This is expected as Marketcap is directly influenced by the Close price, given that Marketcap is calculated by multiplying the price by the circulating supply.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Close vs. Volume: </a:t>
            </a:r>
            <a:r>
              <a:rPr lang="en"/>
              <a:t>The correlation coefficient is 0.76, indicating a strong positive correlation. This suggests that as Cardano’s closing price increases, the trading volume tends to rise, reflecting increased market activity during price movements.</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415" name="Google Shape;415;p44"/>
          <p:cNvPicPr preferRelativeResize="0"/>
          <p:nvPr/>
        </p:nvPicPr>
        <p:blipFill rotWithShape="1">
          <a:blip r:embed="rId3">
            <a:alphaModFix/>
          </a:blip>
          <a:srcRect b="99" l="0" r="0" t="109"/>
          <a:stretch/>
        </p:blipFill>
        <p:spPr>
          <a:xfrm>
            <a:off x="526850" y="1237900"/>
            <a:ext cx="4146347" cy="3391601"/>
          </a:xfrm>
          <a:prstGeom prst="rect">
            <a:avLst/>
          </a:prstGeom>
          <a:noFill/>
          <a:ln>
            <a:noFill/>
          </a:ln>
        </p:spPr>
      </p:pic>
      <p:sp>
        <p:nvSpPr>
          <p:cNvPr id="416" name="Google Shape;416;p44"/>
          <p:cNvSpPr txBox="1"/>
          <p:nvPr>
            <p:ph idx="4294967295" type="subTitle"/>
          </p:nvPr>
        </p:nvSpPr>
        <p:spPr>
          <a:xfrm>
            <a:off x="1379800" y="4580350"/>
            <a:ext cx="2235300" cy="46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Correlation Matrix for ADA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Box Plots - BTC and ETH</a:t>
            </a:r>
            <a:endParaRPr/>
          </a:p>
        </p:txBody>
      </p:sp>
      <p:sp>
        <p:nvSpPr>
          <p:cNvPr id="422" name="Google Shape;422;p45"/>
          <p:cNvSpPr txBox="1"/>
          <p:nvPr>
            <p:ph idx="1" type="subTitle"/>
          </p:nvPr>
        </p:nvSpPr>
        <p:spPr>
          <a:xfrm>
            <a:off x="5918411" y="4324875"/>
            <a:ext cx="2505600" cy="7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Boxplot of Closing Prices for ETH</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23" name="Google Shape;423;p45"/>
          <p:cNvSpPr txBox="1"/>
          <p:nvPr>
            <p:ph idx="2" type="subTitle"/>
          </p:nvPr>
        </p:nvSpPr>
        <p:spPr>
          <a:xfrm>
            <a:off x="1181875" y="4324875"/>
            <a:ext cx="2505600" cy="7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Boxplot of Closing Prices for BTC</a:t>
            </a:r>
            <a:endParaRPr/>
          </a:p>
        </p:txBody>
      </p:sp>
      <p:pic>
        <p:nvPicPr>
          <p:cNvPr id="424" name="Google Shape;424;p45"/>
          <p:cNvPicPr preferRelativeResize="0"/>
          <p:nvPr/>
        </p:nvPicPr>
        <p:blipFill>
          <a:blip r:embed="rId3">
            <a:alphaModFix/>
          </a:blip>
          <a:stretch>
            <a:fillRect/>
          </a:stretch>
        </p:blipFill>
        <p:spPr>
          <a:xfrm>
            <a:off x="340500" y="1264600"/>
            <a:ext cx="4354013" cy="2985949"/>
          </a:xfrm>
          <a:prstGeom prst="rect">
            <a:avLst/>
          </a:prstGeom>
          <a:noFill/>
          <a:ln>
            <a:noFill/>
          </a:ln>
        </p:spPr>
      </p:pic>
      <p:pic>
        <p:nvPicPr>
          <p:cNvPr id="425" name="Google Shape;425;p45"/>
          <p:cNvPicPr preferRelativeResize="0"/>
          <p:nvPr/>
        </p:nvPicPr>
        <p:blipFill>
          <a:blip r:embed="rId4">
            <a:alphaModFix/>
          </a:blip>
          <a:stretch>
            <a:fillRect/>
          </a:stretch>
        </p:blipFill>
        <p:spPr>
          <a:xfrm>
            <a:off x="4789975" y="1228583"/>
            <a:ext cx="4354025" cy="30579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Box Plots - SOL and BNB</a:t>
            </a:r>
            <a:endParaRPr/>
          </a:p>
        </p:txBody>
      </p:sp>
      <p:sp>
        <p:nvSpPr>
          <p:cNvPr id="431" name="Google Shape;431;p46"/>
          <p:cNvSpPr txBox="1"/>
          <p:nvPr>
            <p:ph idx="1" type="subTitle"/>
          </p:nvPr>
        </p:nvSpPr>
        <p:spPr>
          <a:xfrm>
            <a:off x="5714999" y="4324875"/>
            <a:ext cx="2709000" cy="7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Boxplot of Closing Prices for BNB</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32" name="Google Shape;432;p46"/>
          <p:cNvSpPr txBox="1"/>
          <p:nvPr>
            <p:ph idx="2" type="subTitle"/>
          </p:nvPr>
        </p:nvSpPr>
        <p:spPr>
          <a:xfrm>
            <a:off x="1181875" y="4324875"/>
            <a:ext cx="2505600" cy="7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Boxplot of Closing Prices for SOL</a:t>
            </a:r>
            <a:endParaRPr/>
          </a:p>
        </p:txBody>
      </p:sp>
      <p:pic>
        <p:nvPicPr>
          <p:cNvPr id="433" name="Google Shape;433;p46"/>
          <p:cNvPicPr preferRelativeResize="0"/>
          <p:nvPr/>
        </p:nvPicPr>
        <p:blipFill rotWithShape="1">
          <a:blip r:embed="rId3">
            <a:alphaModFix/>
          </a:blip>
          <a:srcRect b="3838" l="0" r="0" t="1616"/>
          <a:stretch/>
        </p:blipFill>
        <p:spPr>
          <a:xfrm>
            <a:off x="340500" y="1268750"/>
            <a:ext cx="4354025" cy="3058000"/>
          </a:xfrm>
          <a:prstGeom prst="rect">
            <a:avLst/>
          </a:prstGeom>
          <a:noFill/>
          <a:ln>
            <a:noFill/>
          </a:ln>
        </p:spPr>
      </p:pic>
      <p:pic>
        <p:nvPicPr>
          <p:cNvPr id="434" name="Google Shape;434;p46"/>
          <p:cNvPicPr preferRelativeResize="0"/>
          <p:nvPr/>
        </p:nvPicPr>
        <p:blipFill rotWithShape="1">
          <a:blip r:embed="rId4">
            <a:alphaModFix/>
          </a:blip>
          <a:srcRect b="0" l="406" r="406" t="0"/>
          <a:stretch/>
        </p:blipFill>
        <p:spPr>
          <a:xfrm>
            <a:off x="4789975" y="1228583"/>
            <a:ext cx="4354026" cy="30579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Box Plots - DOGE and ADA</a:t>
            </a:r>
            <a:endParaRPr/>
          </a:p>
        </p:txBody>
      </p:sp>
      <p:sp>
        <p:nvSpPr>
          <p:cNvPr id="440" name="Google Shape;440;p47"/>
          <p:cNvSpPr txBox="1"/>
          <p:nvPr>
            <p:ph idx="1" type="subTitle"/>
          </p:nvPr>
        </p:nvSpPr>
        <p:spPr>
          <a:xfrm>
            <a:off x="5918399" y="4323000"/>
            <a:ext cx="2624400" cy="7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Boxplot of Closing Prices for ADA</a:t>
            </a:r>
            <a:endParaRPr/>
          </a:p>
        </p:txBody>
      </p:sp>
      <p:sp>
        <p:nvSpPr>
          <p:cNvPr id="441" name="Google Shape;441;p47"/>
          <p:cNvSpPr txBox="1"/>
          <p:nvPr>
            <p:ph idx="2" type="subTitle"/>
          </p:nvPr>
        </p:nvSpPr>
        <p:spPr>
          <a:xfrm>
            <a:off x="1181875" y="4323000"/>
            <a:ext cx="3074700" cy="7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Boxplot of Closing Prices for DOGE</a:t>
            </a:r>
            <a:endParaRPr/>
          </a:p>
        </p:txBody>
      </p:sp>
      <p:pic>
        <p:nvPicPr>
          <p:cNvPr id="442" name="Google Shape;442;p47"/>
          <p:cNvPicPr preferRelativeResize="0"/>
          <p:nvPr/>
        </p:nvPicPr>
        <p:blipFill rotWithShape="1">
          <a:blip r:embed="rId3">
            <a:alphaModFix/>
          </a:blip>
          <a:srcRect b="444" l="0" r="0" t="2852"/>
          <a:stretch/>
        </p:blipFill>
        <p:spPr>
          <a:xfrm>
            <a:off x="340500" y="1116350"/>
            <a:ext cx="4354024" cy="3210399"/>
          </a:xfrm>
          <a:prstGeom prst="rect">
            <a:avLst/>
          </a:prstGeom>
          <a:noFill/>
          <a:ln>
            <a:noFill/>
          </a:ln>
        </p:spPr>
      </p:pic>
      <p:pic>
        <p:nvPicPr>
          <p:cNvPr id="443" name="Google Shape;443;p47"/>
          <p:cNvPicPr preferRelativeResize="0"/>
          <p:nvPr/>
        </p:nvPicPr>
        <p:blipFill rotWithShape="1">
          <a:blip r:embed="rId4">
            <a:alphaModFix/>
          </a:blip>
          <a:srcRect b="5261" l="0" r="0" t="779"/>
          <a:stretch/>
        </p:blipFill>
        <p:spPr>
          <a:xfrm>
            <a:off x="4789975" y="999975"/>
            <a:ext cx="4354026" cy="321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title"/>
          </p:nvPr>
        </p:nvSpPr>
        <p:spPr>
          <a:xfrm>
            <a:off x="720000" y="539500"/>
            <a:ext cx="794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 - Boxplots</a:t>
            </a:r>
            <a:endParaRPr/>
          </a:p>
        </p:txBody>
      </p:sp>
      <p:sp>
        <p:nvSpPr>
          <p:cNvPr id="449" name="Google Shape;449;p48"/>
          <p:cNvSpPr txBox="1"/>
          <p:nvPr>
            <p:ph idx="1" type="subTitle"/>
          </p:nvPr>
        </p:nvSpPr>
        <p:spPr>
          <a:xfrm>
            <a:off x="415200" y="1710150"/>
            <a:ext cx="26016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six cryptocurrencies exhibit significant volatility, as evidenced by the numerous outliers in each box plot. These outliers represent periods of rapid price increases, which are common in the cryptocurrency market.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0" name="Google Shape;450;p48"/>
          <p:cNvSpPr txBox="1"/>
          <p:nvPr>
            <p:ph idx="2" type="subTitle"/>
          </p:nvPr>
        </p:nvSpPr>
        <p:spPr>
          <a:xfrm>
            <a:off x="3455250" y="1710150"/>
            <a:ext cx="24579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box plots for all six cryptocurrencies show a positive skew, with most closing prices concentrated at lower levels and a few extreme values pulling the distribution upward.</a:t>
            </a:r>
            <a:endParaRPr/>
          </a:p>
        </p:txBody>
      </p:sp>
      <p:sp>
        <p:nvSpPr>
          <p:cNvPr id="451" name="Google Shape;451;p48"/>
          <p:cNvSpPr txBox="1"/>
          <p:nvPr>
            <p:ph idx="3" type="subTitle"/>
          </p:nvPr>
        </p:nvSpPr>
        <p:spPr>
          <a:xfrm>
            <a:off x="415200" y="3440450"/>
            <a:ext cx="26016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Dogecoin’s box plot reveals its highly speculative nature, with prices remaining near zero for most of its history, followed by extreme spikes. The large number of outliers underscores the influence of social media and speculative trading on its price.</a:t>
            </a:r>
            <a:endParaRPr/>
          </a:p>
        </p:txBody>
      </p:sp>
      <p:sp>
        <p:nvSpPr>
          <p:cNvPr id="452" name="Google Shape;452;p48"/>
          <p:cNvSpPr txBox="1"/>
          <p:nvPr>
            <p:ph idx="4" type="subTitle"/>
          </p:nvPr>
        </p:nvSpPr>
        <p:spPr>
          <a:xfrm>
            <a:off x="3455250" y="3440450"/>
            <a:ext cx="29982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 and BNB have box plots that show a relatively compressed distribution at lower price levels but with significant upward extensions, reflecting their rapid price growth in recent years. The outliers for both indicate that they have experienced substantial price increases during specific periods.</a:t>
            </a:r>
            <a:endParaRPr/>
          </a:p>
        </p:txBody>
      </p:sp>
      <p:sp>
        <p:nvSpPr>
          <p:cNvPr id="453" name="Google Shape;453;p48"/>
          <p:cNvSpPr txBox="1"/>
          <p:nvPr>
            <p:ph idx="7" type="subTitle"/>
          </p:nvPr>
        </p:nvSpPr>
        <p:spPr>
          <a:xfrm>
            <a:off x="415200" y="1412475"/>
            <a:ext cx="2335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Extreme Volatility</a:t>
            </a:r>
            <a:endParaRPr/>
          </a:p>
        </p:txBody>
      </p:sp>
      <p:sp>
        <p:nvSpPr>
          <p:cNvPr id="454" name="Google Shape;454;p48"/>
          <p:cNvSpPr txBox="1"/>
          <p:nvPr>
            <p:ph idx="8" type="subTitle"/>
          </p:nvPr>
        </p:nvSpPr>
        <p:spPr>
          <a:xfrm>
            <a:off x="3456450" y="1412475"/>
            <a:ext cx="2457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Positive Skewness </a:t>
            </a:r>
            <a:endParaRPr/>
          </a:p>
        </p:txBody>
      </p:sp>
      <p:sp>
        <p:nvSpPr>
          <p:cNvPr id="455" name="Google Shape;455;p48"/>
          <p:cNvSpPr txBox="1"/>
          <p:nvPr>
            <p:ph idx="9" type="subTitle"/>
          </p:nvPr>
        </p:nvSpPr>
        <p:spPr>
          <a:xfrm>
            <a:off x="6419100" y="1717275"/>
            <a:ext cx="2231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BTC and ETH</a:t>
            </a:r>
            <a:endParaRPr/>
          </a:p>
        </p:txBody>
      </p:sp>
      <p:sp>
        <p:nvSpPr>
          <p:cNvPr id="456" name="Google Shape;456;p48"/>
          <p:cNvSpPr txBox="1"/>
          <p:nvPr>
            <p:ph idx="5" type="subTitle"/>
          </p:nvPr>
        </p:nvSpPr>
        <p:spPr>
          <a:xfrm>
            <a:off x="6419100" y="2014950"/>
            <a:ext cx="24579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BTC and ETH, the two largest cryptocurrencies by market cap, have box plots that reflect their long history and substantial growth over time. Both have numerous outliers representing periods of rapid price increases, but their boxes are relatively compressed, indicating that most historical prices were much lower than their peaks.</a:t>
            </a:r>
            <a:endParaRPr/>
          </a:p>
        </p:txBody>
      </p:sp>
      <p:sp>
        <p:nvSpPr>
          <p:cNvPr id="457" name="Google Shape;457;p48"/>
          <p:cNvSpPr txBox="1"/>
          <p:nvPr>
            <p:ph idx="13" type="subTitle"/>
          </p:nvPr>
        </p:nvSpPr>
        <p:spPr>
          <a:xfrm>
            <a:off x="415200" y="3139550"/>
            <a:ext cx="26016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Nature of Dogecoin</a:t>
            </a:r>
            <a:endParaRPr/>
          </a:p>
        </p:txBody>
      </p:sp>
      <p:sp>
        <p:nvSpPr>
          <p:cNvPr id="458" name="Google Shape;458;p48"/>
          <p:cNvSpPr txBox="1"/>
          <p:nvPr>
            <p:ph idx="14" type="subTitle"/>
          </p:nvPr>
        </p:nvSpPr>
        <p:spPr>
          <a:xfrm>
            <a:off x="3436500" y="3139550"/>
            <a:ext cx="2998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 and BNB’s growth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External News Event API</a:t>
            </a:r>
            <a:endParaRPr/>
          </a:p>
        </p:txBody>
      </p:sp>
      <p:sp>
        <p:nvSpPr>
          <p:cNvPr id="464" name="Google Shape;464;p49"/>
          <p:cNvSpPr txBox="1"/>
          <p:nvPr>
            <p:ph idx="4294967295" type="subTitle"/>
          </p:nvPr>
        </p:nvSpPr>
        <p:spPr>
          <a:xfrm>
            <a:off x="648675" y="1784150"/>
            <a:ext cx="3571200" cy="325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Explores potential correlation between news sentiment and cryptocurrency closing prices.</a:t>
            </a:r>
            <a:endParaRPr sz="1400"/>
          </a:p>
          <a:p>
            <a:pPr indent="-317500" lvl="0" marL="457200" rtl="0" algn="l">
              <a:spcBef>
                <a:spcPts val="0"/>
              </a:spcBef>
              <a:spcAft>
                <a:spcPts val="0"/>
              </a:spcAft>
              <a:buSzPts val="1400"/>
              <a:buChar char="●"/>
            </a:pPr>
            <a:r>
              <a:rPr lang="en" sz="1400"/>
              <a:t>Lack of correlation (NaN) suggests misalignment of data or no significant relationship.</a:t>
            </a:r>
            <a:endParaRPr sz="1400"/>
          </a:p>
          <a:p>
            <a:pPr indent="-317500" lvl="0" marL="457200" rtl="0" algn="l">
              <a:spcBef>
                <a:spcPts val="0"/>
              </a:spcBef>
              <a:spcAft>
                <a:spcPts val="0"/>
              </a:spcAft>
              <a:buSzPts val="1400"/>
              <a:buChar char="●"/>
            </a:pPr>
            <a:r>
              <a:rPr lang="en" sz="1400"/>
              <a:t>Serves as a starting point for further analysis:</a:t>
            </a:r>
            <a:endParaRPr sz="1400"/>
          </a:p>
          <a:p>
            <a:pPr indent="-317500" lvl="1" marL="914400" rtl="0" algn="l">
              <a:spcBef>
                <a:spcPts val="0"/>
              </a:spcBef>
              <a:spcAft>
                <a:spcPts val="0"/>
              </a:spcAft>
              <a:buSzPts val="1400"/>
              <a:buChar char="○"/>
            </a:pPr>
            <a:r>
              <a:rPr lang="en" sz="1400"/>
              <a:t>Resolve NaN issue.</a:t>
            </a:r>
            <a:endParaRPr sz="1400"/>
          </a:p>
          <a:p>
            <a:pPr indent="-317500" lvl="1" marL="914400" rtl="0" algn="l">
              <a:spcBef>
                <a:spcPts val="0"/>
              </a:spcBef>
              <a:spcAft>
                <a:spcPts val="0"/>
              </a:spcAft>
              <a:buSzPts val="1400"/>
              <a:buChar char="○"/>
            </a:pPr>
            <a:r>
              <a:rPr lang="en" sz="1400"/>
              <a:t>Ensure proper data alignment.</a:t>
            </a:r>
            <a:endParaRPr sz="1400"/>
          </a:p>
          <a:p>
            <a:pPr indent="-317500" lvl="1" marL="914400" rtl="0" algn="l">
              <a:spcBef>
                <a:spcPts val="0"/>
              </a:spcBef>
              <a:spcAft>
                <a:spcPts val="0"/>
              </a:spcAft>
              <a:buSzPts val="1400"/>
              <a:buChar char="○"/>
            </a:pPr>
            <a:r>
              <a:rPr lang="en" sz="1400"/>
              <a:t>Explore alternative methods to capture and visualize the sentiment-price relationship.</a:t>
            </a:r>
            <a:endParaRPr sz="1400"/>
          </a:p>
          <a:p>
            <a:pPr indent="0" lvl="0" marL="457200" rtl="0" algn="l">
              <a:lnSpc>
                <a:spcPct val="100000"/>
              </a:lnSpc>
              <a:spcBef>
                <a:spcPts val="0"/>
              </a:spcBef>
              <a:spcAft>
                <a:spcPts val="0"/>
              </a:spcAft>
              <a:buNone/>
            </a:pPr>
            <a:r>
              <a:t/>
            </a:r>
            <a:endParaRPr sz="1400"/>
          </a:p>
        </p:txBody>
      </p:sp>
      <p:pic>
        <p:nvPicPr>
          <p:cNvPr id="465" name="Google Shape;465;p49"/>
          <p:cNvPicPr preferRelativeResize="0"/>
          <p:nvPr/>
        </p:nvPicPr>
        <p:blipFill rotWithShape="1">
          <a:blip r:embed="rId3">
            <a:alphaModFix/>
          </a:blip>
          <a:srcRect b="0" l="0" r="0" t="2789"/>
          <a:stretch/>
        </p:blipFill>
        <p:spPr>
          <a:xfrm>
            <a:off x="4296075" y="1975300"/>
            <a:ext cx="4669000" cy="2429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Lagged Sentiment Analysis based on API</a:t>
            </a:r>
            <a:endParaRPr/>
          </a:p>
        </p:txBody>
      </p:sp>
      <p:sp>
        <p:nvSpPr>
          <p:cNvPr id="471" name="Google Shape;471;p50"/>
          <p:cNvSpPr txBox="1"/>
          <p:nvPr>
            <p:ph idx="4294967295" type="subTitle"/>
          </p:nvPr>
        </p:nvSpPr>
        <p:spPr>
          <a:xfrm>
            <a:off x="5048250" y="1553275"/>
            <a:ext cx="3571200" cy="32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a:p>
            <a:pPr indent="-317500" lvl="0" marL="457200" rtl="0" algn="l">
              <a:spcBef>
                <a:spcPts val="0"/>
              </a:spcBef>
              <a:spcAft>
                <a:spcPts val="0"/>
              </a:spcAft>
              <a:buSzPts val="1400"/>
              <a:buChar char="●"/>
            </a:pPr>
            <a:r>
              <a:rPr lang="en" sz="1400"/>
              <a:t>Lagged sentiment analysis investigated if past sentiment impacts future cryptocurrency prices (1-7 days).</a:t>
            </a:r>
            <a:endParaRPr sz="1400"/>
          </a:p>
          <a:p>
            <a:pPr indent="-317500" lvl="0" marL="457200" rtl="0" algn="l">
              <a:spcBef>
                <a:spcPts val="0"/>
              </a:spcBef>
              <a:spcAft>
                <a:spcPts val="0"/>
              </a:spcAft>
              <a:buSzPts val="1400"/>
              <a:buChar char="●"/>
            </a:pPr>
            <a:r>
              <a:rPr lang="en" sz="1400"/>
              <a:t>All correlations returned as NaN, indicating no measurable relationship.</a:t>
            </a:r>
            <a:endParaRPr sz="1400"/>
          </a:p>
          <a:p>
            <a:pPr indent="-317500" lvl="0" marL="457200" rtl="0" algn="l">
              <a:spcBef>
                <a:spcPts val="0"/>
              </a:spcBef>
              <a:spcAft>
                <a:spcPts val="0"/>
              </a:spcAft>
              <a:buSzPts val="1400"/>
              <a:buChar char="●"/>
            </a:pPr>
            <a:r>
              <a:rPr lang="en" sz="1400"/>
              <a:t>Volatility analysis also showed a NaN correlation between sentiment and volatility.</a:t>
            </a:r>
            <a:endParaRPr sz="1400"/>
          </a:p>
          <a:p>
            <a:pPr indent="-317500" lvl="0" marL="457200" rtl="0" algn="l">
              <a:spcBef>
                <a:spcPts val="0"/>
              </a:spcBef>
              <a:spcAft>
                <a:spcPts val="0"/>
              </a:spcAft>
              <a:buSzPts val="1400"/>
              <a:buChar char="●"/>
            </a:pPr>
            <a:r>
              <a:rPr lang="en" sz="1400"/>
              <a:t>Results suggest no significant connection between these variables in the provided dataset.</a:t>
            </a:r>
            <a:endParaRPr sz="1400"/>
          </a:p>
        </p:txBody>
      </p:sp>
      <p:pic>
        <p:nvPicPr>
          <p:cNvPr id="472" name="Google Shape;472;p50"/>
          <p:cNvPicPr preferRelativeResize="0"/>
          <p:nvPr/>
        </p:nvPicPr>
        <p:blipFill>
          <a:blip r:embed="rId3">
            <a:alphaModFix/>
          </a:blip>
          <a:stretch>
            <a:fillRect/>
          </a:stretch>
        </p:blipFill>
        <p:spPr>
          <a:xfrm>
            <a:off x="304800" y="2034200"/>
            <a:ext cx="4743450" cy="2161981"/>
          </a:xfrm>
          <a:prstGeom prst="rect">
            <a:avLst/>
          </a:prstGeom>
          <a:noFill/>
          <a:ln cap="flat" cmpd="sng" w="9525">
            <a:solidFill>
              <a:schemeClr val="dk2"/>
            </a:solidFill>
            <a:prstDash val="solid"/>
            <a:round/>
            <a:headEnd len="sm" w="sm" type="none"/>
            <a:tailEnd len="sm" w="sm" type="none"/>
          </a:ln>
        </p:spPr>
      </p:pic>
      <p:sp>
        <p:nvSpPr>
          <p:cNvPr id="473" name="Google Shape;473;p50"/>
          <p:cNvSpPr txBox="1"/>
          <p:nvPr/>
        </p:nvSpPr>
        <p:spPr>
          <a:xfrm>
            <a:off x="554800" y="4369075"/>
            <a:ext cx="4542600" cy="3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OUTPUT FOR LAGGED SENTIMENT</a:t>
            </a:r>
            <a:endParaRPr b="1" sz="1200">
              <a:solidFill>
                <a:schemeClr val="dk1"/>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Event-Driven Analysis based on API</a:t>
            </a:r>
            <a:endParaRPr/>
          </a:p>
        </p:txBody>
      </p:sp>
      <p:pic>
        <p:nvPicPr>
          <p:cNvPr id="479" name="Google Shape;479;p51"/>
          <p:cNvPicPr preferRelativeResize="0"/>
          <p:nvPr/>
        </p:nvPicPr>
        <p:blipFill>
          <a:blip r:embed="rId3">
            <a:alphaModFix/>
          </a:blip>
          <a:stretch>
            <a:fillRect/>
          </a:stretch>
        </p:blipFill>
        <p:spPr>
          <a:xfrm>
            <a:off x="323175" y="1248475"/>
            <a:ext cx="4380399" cy="2551276"/>
          </a:xfrm>
          <a:prstGeom prst="rect">
            <a:avLst/>
          </a:prstGeom>
          <a:noFill/>
          <a:ln>
            <a:noFill/>
          </a:ln>
        </p:spPr>
      </p:pic>
      <p:pic>
        <p:nvPicPr>
          <p:cNvPr id="480" name="Google Shape;480;p51"/>
          <p:cNvPicPr preferRelativeResize="0"/>
          <p:nvPr/>
        </p:nvPicPr>
        <p:blipFill>
          <a:blip r:embed="rId4">
            <a:alphaModFix/>
          </a:blip>
          <a:stretch>
            <a:fillRect/>
          </a:stretch>
        </p:blipFill>
        <p:spPr>
          <a:xfrm>
            <a:off x="4703575" y="1172275"/>
            <a:ext cx="4315552" cy="2650078"/>
          </a:xfrm>
          <a:prstGeom prst="rect">
            <a:avLst/>
          </a:prstGeom>
          <a:noFill/>
          <a:ln>
            <a:noFill/>
          </a:ln>
        </p:spPr>
      </p:pic>
      <p:sp>
        <p:nvSpPr>
          <p:cNvPr id="481" name="Google Shape;481;p51"/>
          <p:cNvSpPr txBox="1"/>
          <p:nvPr/>
        </p:nvSpPr>
        <p:spPr>
          <a:xfrm>
            <a:off x="782425" y="3980825"/>
            <a:ext cx="80808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Bitcoin Hits All-Time High (Jan 8, 2021): </a:t>
            </a:r>
            <a:r>
              <a:rPr lang="en" sz="1200">
                <a:solidFill>
                  <a:schemeClr val="dk1"/>
                </a:solidFill>
                <a:latin typeface="Raleway"/>
                <a:ea typeface="Raleway"/>
                <a:cs typeface="Raleway"/>
                <a:sym typeface="Raleway"/>
              </a:rPr>
              <a:t>The plot shows a positive price trend leading up to the high, followed by increased volatility.</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lang="en" sz="1200">
                <a:solidFill>
                  <a:schemeClr val="dk1"/>
                </a:solidFill>
                <a:latin typeface="Raleway"/>
                <a:ea typeface="Raleway"/>
                <a:cs typeface="Raleway"/>
                <a:sym typeface="Raleway"/>
              </a:rPr>
              <a:t> </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b="1" lang="en" sz="1200">
                <a:solidFill>
                  <a:schemeClr val="dk1"/>
                </a:solidFill>
                <a:latin typeface="Raleway"/>
                <a:ea typeface="Raleway"/>
                <a:cs typeface="Raleway"/>
                <a:sym typeface="Raleway"/>
              </a:rPr>
              <a:t>China Bans Crypto Services (May 19, 2021): </a:t>
            </a:r>
            <a:r>
              <a:rPr lang="en" sz="1200">
                <a:solidFill>
                  <a:schemeClr val="dk1"/>
                </a:solidFill>
                <a:latin typeface="Raleway"/>
                <a:ea typeface="Raleway"/>
                <a:cs typeface="Raleway"/>
                <a:sym typeface="Raleway"/>
              </a:rPr>
              <a:t>A significant price drop occurred, reflecting negative sentiment and potential panic selling.</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2"/>
          <p:cNvSpPr txBox="1"/>
          <p:nvPr>
            <p:ph type="title"/>
          </p:nvPr>
        </p:nvSpPr>
        <p:spPr>
          <a:xfrm>
            <a:off x="720000" y="539500"/>
            <a:ext cx="811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Samples t-test for all pairs </a:t>
            </a:r>
            <a:endParaRPr/>
          </a:p>
        </p:txBody>
      </p:sp>
      <p:pic>
        <p:nvPicPr>
          <p:cNvPr id="487" name="Google Shape;487;p52"/>
          <p:cNvPicPr preferRelativeResize="0"/>
          <p:nvPr/>
        </p:nvPicPr>
        <p:blipFill>
          <a:blip r:embed="rId3">
            <a:alphaModFix/>
          </a:blip>
          <a:stretch>
            <a:fillRect/>
          </a:stretch>
        </p:blipFill>
        <p:spPr>
          <a:xfrm>
            <a:off x="4928857" y="1182625"/>
            <a:ext cx="3836868" cy="3884676"/>
          </a:xfrm>
          <a:prstGeom prst="rect">
            <a:avLst/>
          </a:prstGeom>
          <a:noFill/>
          <a:ln cap="flat" cmpd="sng" w="9525">
            <a:solidFill>
              <a:schemeClr val="dk2"/>
            </a:solidFill>
            <a:prstDash val="solid"/>
            <a:round/>
            <a:headEnd len="sm" w="sm" type="none"/>
            <a:tailEnd len="sm" w="sm" type="none"/>
          </a:ln>
        </p:spPr>
      </p:pic>
      <p:sp>
        <p:nvSpPr>
          <p:cNvPr id="488" name="Google Shape;488;p52"/>
          <p:cNvSpPr txBox="1"/>
          <p:nvPr/>
        </p:nvSpPr>
        <p:spPr>
          <a:xfrm>
            <a:off x="589475" y="1317650"/>
            <a:ext cx="4161000" cy="3398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BTC Correlations: </a:t>
            </a:r>
            <a:r>
              <a:rPr lang="en" sz="1200">
                <a:solidFill>
                  <a:schemeClr val="dk1"/>
                </a:solidFill>
                <a:latin typeface="Raleway"/>
                <a:ea typeface="Raleway"/>
                <a:cs typeface="Raleway"/>
                <a:sym typeface="Raleway"/>
              </a:rPr>
              <a:t>No significant correlation (NaN) found between BTC and ETH, ADA, BNB, SOL, or DOGE.</a:t>
            </a:r>
            <a:endParaRPr sz="12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ETH Correlations: </a:t>
            </a:r>
            <a:r>
              <a:rPr lang="en" sz="1200">
                <a:solidFill>
                  <a:schemeClr val="dk1"/>
                </a:solidFill>
                <a:latin typeface="Raleway"/>
                <a:ea typeface="Raleway"/>
                <a:cs typeface="Raleway"/>
                <a:sym typeface="Raleway"/>
              </a:rPr>
              <a:t>No significant correlation (NaN) found between ETH and ADA, BNB, SOL, or DOGE.</a:t>
            </a:r>
            <a:endParaRPr sz="12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ADA Correlations: </a:t>
            </a:r>
            <a:r>
              <a:rPr lang="en" sz="1200">
                <a:solidFill>
                  <a:schemeClr val="dk1"/>
                </a:solidFill>
                <a:latin typeface="Raleway"/>
                <a:ea typeface="Raleway"/>
                <a:cs typeface="Raleway"/>
                <a:sym typeface="Raleway"/>
              </a:rPr>
              <a:t>No significant correlation (NaN) found between ADA and BNB, SOL, or DOGE.</a:t>
            </a:r>
            <a:endParaRPr sz="12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BNB Correlations: </a:t>
            </a:r>
            <a:r>
              <a:rPr lang="en" sz="1200">
                <a:solidFill>
                  <a:schemeClr val="dk1"/>
                </a:solidFill>
                <a:latin typeface="Raleway"/>
                <a:ea typeface="Raleway"/>
                <a:cs typeface="Raleway"/>
                <a:sym typeface="Raleway"/>
              </a:rPr>
              <a:t>No significant correlation (NaN) found between BNB and SOL or DOGE.</a:t>
            </a:r>
            <a:endParaRPr sz="12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b="1" lang="en" sz="1200">
                <a:solidFill>
                  <a:schemeClr val="dk1"/>
                </a:solidFill>
                <a:latin typeface="Raleway"/>
                <a:ea typeface="Raleway"/>
                <a:cs typeface="Raleway"/>
                <a:sym typeface="Raleway"/>
              </a:rPr>
              <a:t>SOL and DOGE: </a:t>
            </a:r>
            <a:r>
              <a:rPr lang="en" sz="1200">
                <a:solidFill>
                  <a:schemeClr val="dk1"/>
                </a:solidFill>
                <a:latin typeface="Raleway"/>
                <a:ea typeface="Raleway"/>
                <a:cs typeface="Raleway"/>
                <a:sym typeface="Raleway"/>
              </a:rPr>
              <a:t>No significant correlation (NaN) found between SOL and DOGE.</a:t>
            </a:r>
            <a:endParaRPr sz="12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200">
              <a:solidFill>
                <a:schemeClr val="dk1"/>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ANOVA (Analysis of variance)</a:t>
            </a:r>
            <a:endParaRPr/>
          </a:p>
        </p:txBody>
      </p:sp>
      <p:graphicFrame>
        <p:nvGraphicFramePr>
          <p:cNvPr id="494" name="Google Shape;494;p53"/>
          <p:cNvGraphicFramePr/>
          <p:nvPr/>
        </p:nvGraphicFramePr>
        <p:xfrm>
          <a:off x="1434163" y="1335260"/>
          <a:ext cx="3000000" cy="3000000"/>
        </p:xfrm>
        <a:graphic>
          <a:graphicData uri="http://schemas.openxmlformats.org/drawingml/2006/table">
            <a:tbl>
              <a:tblPr>
                <a:noFill/>
                <a:tableStyleId>{01518E92-E0D9-4F13-834C-D4B5B5570202}</a:tableStyleId>
              </a:tblPr>
              <a:tblGrid>
                <a:gridCol w="3178050"/>
                <a:gridCol w="2708250"/>
              </a:tblGrid>
              <a:tr h="299625">
                <a:tc>
                  <a:txBody>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ANOVA Test</a:t>
                      </a:r>
                      <a:endParaRPr b="1">
                        <a:solidFill>
                          <a:schemeClr val="lt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100000">
                          <a:schemeClr val="lt2"/>
                        </a:gs>
                      </a:gsLst>
                      <a:lin ang="5400700" scaled="0"/>
                    </a:gradFill>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Results</a:t>
                      </a:r>
                      <a:endParaRPr b="1">
                        <a:solidFill>
                          <a:schemeClr val="lt1"/>
                        </a:solidFill>
                        <a:latin typeface="Montserrat"/>
                        <a:ea typeface="Montserrat"/>
                        <a:cs typeface="Montserrat"/>
                        <a:sym typeface="Montserra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100000">
                          <a:schemeClr val="lt2"/>
                        </a:gs>
                      </a:gsLst>
                      <a:lin ang="5400700" scaled="0"/>
                    </a:gradFill>
                  </a:tcPr>
                </a:tc>
              </a:tr>
              <a:tr h="310075">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F-Statistic</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558.8760773539079</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tcPr>
                </a:tc>
              </a:tr>
              <a:tr h="310075">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P-value</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495" name="Google Shape;495;p53"/>
          <p:cNvSpPr txBox="1"/>
          <p:nvPr/>
        </p:nvSpPr>
        <p:spPr>
          <a:xfrm>
            <a:off x="832200" y="2565975"/>
            <a:ext cx="7455300" cy="21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Conclusion:</a:t>
            </a:r>
            <a:r>
              <a:rPr lang="en" sz="1200">
                <a:solidFill>
                  <a:schemeClr val="dk1"/>
                </a:solidFill>
                <a:latin typeface="Raleway"/>
                <a:ea typeface="Raleway"/>
                <a:cs typeface="Raleway"/>
                <a:sym typeface="Raleway"/>
              </a:rPr>
              <a:t> The p-value (0.0) indicates a significant difference in the mean closing prices between the cryptocurrencies, meaning at least one cryptocurrency's mean price is statistically different from the others.</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b="1" lang="en" sz="1200">
                <a:solidFill>
                  <a:schemeClr val="dk1"/>
                </a:solidFill>
                <a:latin typeface="Raleway"/>
                <a:ea typeface="Raleway"/>
                <a:cs typeface="Raleway"/>
                <a:sym typeface="Raleway"/>
              </a:rPr>
              <a:t>Implications:</a:t>
            </a:r>
            <a:r>
              <a:rPr lang="en" sz="1200">
                <a:solidFill>
                  <a:schemeClr val="dk1"/>
                </a:solidFill>
                <a:latin typeface="Raleway"/>
                <a:ea typeface="Raleway"/>
                <a:cs typeface="Raleway"/>
                <a:sym typeface="Raleway"/>
              </a:rPr>
              <a:t> This suggests cryptocurrencies don't behave identically in the market, with some consistently having higher or lower prices, providing valuable insights for investors and analysts.</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713225" y="789575"/>
            <a:ext cx="3205500" cy="10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a:t>
            </a:r>
            <a:endParaRPr/>
          </a:p>
        </p:txBody>
      </p:sp>
      <p:sp>
        <p:nvSpPr>
          <p:cNvPr id="242" name="Google Shape;242;p27"/>
          <p:cNvSpPr txBox="1"/>
          <p:nvPr>
            <p:ph idx="1" type="subTitle"/>
          </p:nvPr>
        </p:nvSpPr>
        <p:spPr>
          <a:xfrm>
            <a:off x="713225" y="1997675"/>
            <a:ext cx="3893700" cy="2346000"/>
          </a:xfrm>
          <a:prstGeom prst="rect">
            <a:avLst/>
          </a:prstGeom>
        </p:spPr>
        <p:txBody>
          <a:bodyPr anchorCtr="0" anchor="t" bIns="91425" lIns="91425" spcFirstLastPara="1" rIns="91425" wrap="square" tIns="91425">
            <a:noAutofit/>
          </a:bodyPr>
          <a:lstStyle/>
          <a:p>
            <a:pPr indent="-323850" lvl="0" marL="457200" rtl="0" algn="l">
              <a:spcBef>
                <a:spcPts val="1000"/>
              </a:spcBef>
              <a:spcAft>
                <a:spcPts val="0"/>
              </a:spcAft>
              <a:buSzPts val="1500"/>
              <a:buAutoNum type="arabicPeriod"/>
            </a:pPr>
            <a:r>
              <a:rPr lang="en" sz="1500"/>
              <a:t>Using a comprehensive dataset from Kaggle.</a:t>
            </a:r>
            <a:endParaRPr sz="1500"/>
          </a:p>
          <a:p>
            <a:pPr indent="-323850" lvl="0" marL="457200" rtl="0" algn="l">
              <a:spcBef>
                <a:spcPts val="1000"/>
              </a:spcBef>
              <a:spcAft>
                <a:spcPts val="0"/>
              </a:spcAft>
              <a:buSzPts val="1500"/>
              <a:buAutoNum type="arabicPeriod"/>
            </a:pPr>
            <a:r>
              <a:rPr lang="en" sz="1500"/>
              <a:t>Dataset includes historical prices, volumes, and market caps.</a:t>
            </a:r>
            <a:endParaRPr sz="1500"/>
          </a:p>
          <a:p>
            <a:pPr indent="-323850" lvl="0" marL="457200" rtl="0" algn="l">
              <a:spcBef>
                <a:spcPts val="1000"/>
              </a:spcBef>
              <a:spcAft>
                <a:spcPts val="0"/>
              </a:spcAft>
              <a:buSzPts val="1500"/>
              <a:buAutoNum type="arabicPeriod"/>
            </a:pPr>
            <a:r>
              <a:rPr lang="en" sz="1500"/>
              <a:t>Relevant for answering our key research questions.</a:t>
            </a:r>
            <a:endParaRPr sz="1500"/>
          </a:p>
          <a:p>
            <a:pPr indent="0" lvl="0" marL="0" rtl="0" algn="l">
              <a:spcBef>
                <a:spcPts val="1000"/>
              </a:spcBef>
              <a:spcAft>
                <a:spcPts val="0"/>
              </a:spcAft>
              <a:buNone/>
            </a:pPr>
            <a:r>
              <a:t/>
            </a:r>
            <a:endParaRPr sz="1500"/>
          </a:p>
        </p:txBody>
      </p:sp>
      <p:sp>
        <p:nvSpPr>
          <p:cNvPr id="243" name="Google Shape;243;p27"/>
          <p:cNvSpPr/>
          <p:nvPr/>
        </p:nvSpPr>
        <p:spPr>
          <a:xfrm>
            <a:off x="4680558" y="1390324"/>
            <a:ext cx="4213500" cy="276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7"/>
          <p:cNvPicPr preferRelativeResize="0"/>
          <p:nvPr/>
        </p:nvPicPr>
        <p:blipFill rotWithShape="1">
          <a:blip r:embed="rId3">
            <a:alphaModFix/>
          </a:blip>
          <a:srcRect b="0" l="0" r="1710" t="0"/>
          <a:stretch/>
        </p:blipFill>
        <p:spPr>
          <a:xfrm>
            <a:off x="4795325" y="1583250"/>
            <a:ext cx="3984077" cy="23829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Chi-Square Test of Independence</a:t>
            </a:r>
            <a:endParaRPr/>
          </a:p>
        </p:txBody>
      </p:sp>
      <p:graphicFrame>
        <p:nvGraphicFramePr>
          <p:cNvPr id="501" name="Google Shape;501;p54"/>
          <p:cNvGraphicFramePr/>
          <p:nvPr/>
        </p:nvGraphicFramePr>
        <p:xfrm>
          <a:off x="1815163" y="1411460"/>
          <a:ext cx="3000000" cy="3000000"/>
        </p:xfrm>
        <a:graphic>
          <a:graphicData uri="http://schemas.openxmlformats.org/drawingml/2006/table">
            <a:tbl>
              <a:tblPr>
                <a:noFill/>
                <a:tableStyleId>{01518E92-E0D9-4F13-834C-D4B5B5570202}</a:tableStyleId>
              </a:tblPr>
              <a:tblGrid>
                <a:gridCol w="3178050"/>
                <a:gridCol w="2708250"/>
              </a:tblGrid>
              <a:tr h="299625">
                <a:tc>
                  <a:txBody>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Chi-Square Test</a:t>
                      </a:r>
                      <a:endParaRPr b="1">
                        <a:solidFill>
                          <a:schemeClr val="lt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100000">
                          <a:schemeClr val="lt2"/>
                        </a:gs>
                      </a:gsLst>
                      <a:lin ang="5400700" scaled="0"/>
                    </a:gradFill>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Results</a:t>
                      </a:r>
                      <a:endParaRPr b="1">
                        <a:solidFill>
                          <a:schemeClr val="lt1"/>
                        </a:solidFill>
                        <a:latin typeface="Montserrat"/>
                        <a:ea typeface="Montserrat"/>
                        <a:cs typeface="Montserrat"/>
                        <a:sym typeface="Montserra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100000">
                          <a:schemeClr val="lt2"/>
                        </a:gs>
                      </a:gsLst>
                      <a:lin ang="5400700" scaled="0"/>
                    </a:gradFill>
                  </a:tcPr>
                </a:tc>
              </a:tr>
              <a:tr h="310075">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Chi-Square Statistic</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23.957583636661617</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tcPr>
                </a:tc>
              </a:tr>
              <a:tr h="310075">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P-value</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0.0005317235834825665</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502" name="Google Shape;502;p54"/>
          <p:cNvSpPr txBox="1"/>
          <p:nvPr/>
        </p:nvSpPr>
        <p:spPr>
          <a:xfrm>
            <a:off x="797525" y="2623775"/>
            <a:ext cx="7704000" cy="21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aleway"/>
                <a:ea typeface="Raleway"/>
                <a:cs typeface="Raleway"/>
                <a:sym typeface="Raleway"/>
              </a:rPr>
              <a:t>Interpretation: </a:t>
            </a:r>
            <a:r>
              <a:rPr lang="en" sz="1200">
                <a:solidFill>
                  <a:schemeClr val="dk1"/>
                </a:solidFill>
                <a:latin typeface="Raleway"/>
                <a:ea typeface="Raleway"/>
                <a:cs typeface="Raleway"/>
                <a:sym typeface="Raleway"/>
              </a:rPr>
              <a:t>The p-value (&lt; 0.05) indicates a significant relationship between price direction and the day of the week.</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b="1" lang="en" sz="1200">
                <a:solidFill>
                  <a:schemeClr val="dk1"/>
                </a:solidFill>
                <a:latin typeface="Raleway"/>
                <a:ea typeface="Raleway"/>
                <a:cs typeface="Raleway"/>
                <a:sym typeface="Raleway"/>
              </a:rPr>
              <a:t>Conclusion: </a:t>
            </a:r>
            <a:r>
              <a:rPr lang="en" sz="1200">
                <a:solidFill>
                  <a:schemeClr val="dk1"/>
                </a:solidFill>
                <a:latin typeface="Raleway"/>
                <a:ea typeface="Raleway"/>
                <a:cs typeface="Raleway"/>
                <a:sym typeface="Raleway"/>
              </a:rPr>
              <a:t>The day of the week may influence whether prices increase or decrease.</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None/>
            </a:pPr>
            <a:r>
              <a:rPr b="1" lang="en" sz="1200">
                <a:solidFill>
                  <a:schemeClr val="dk1"/>
                </a:solidFill>
                <a:latin typeface="Raleway"/>
                <a:ea typeface="Raleway"/>
                <a:cs typeface="Raleway"/>
                <a:sym typeface="Raleway"/>
              </a:rPr>
              <a:t>Implications: </a:t>
            </a:r>
            <a:r>
              <a:rPr lang="en" sz="1200">
                <a:solidFill>
                  <a:schemeClr val="dk1"/>
                </a:solidFill>
                <a:latin typeface="Raleway"/>
                <a:ea typeface="Raleway"/>
                <a:cs typeface="Raleway"/>
                <a:sym typeface="Raleway"/>
              </a:rPr>
              <a:t>This insight could help traders and analysts develop strategies based on weekly price patterns.</a:t>
            </a:r>
            <a:endParaRPr sz="12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5"/>
          <p:cNvSpPr txBox="1"/>
          <p:nvPr>
            <p:ph type="title"/>
          </p:nvPr>
        </p:nvSpPr>
        <p:spPr>
          <a:xfrm>
            <a:off x="2347950" y="175920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Thanks</a:t>
            </a:r>
            <a:r>
              <a:rPr lang="en"/>
              <a:t>!</a:t>
            </a:r>
            <a:endParaRPr/>
          </a:p>
        </p:txBody>
      </p:sp>
      <p:sp>
        <p:nvSpPr>
          <p:cNvPr id="508" name="Google Shape;508;p55"/>
          <p:cNvSpPr txBox="1"/>
          <p:nvPr>
            <p:ph idx="1" type="subTitle"/>
          </p:nvPr>
        </p:nvSpPr>
        <p:spPr>
          <a:xfrm>
            <a:off x="2347950" y="306065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Raleway"/>
                <a:ea typeface="Raleway"/>
                <a:cs typeface="Raleway"/>
                <a:sym typeface="Raleway"/>
              </a:rPr>
              <a:t>D</a:t>
            </a:r>
            <a:r>
              <a:rPr b="1" lang="en" sz="1800">
                <a:latin typeface="Raleway"/>
                <a:ea typeface="Raleway"/>
                <a:cs typeface="Raleway"/>
                <a:sym typeface="Raleway"/>
              </a:rPr>
              <a:t>o you have any questions?</a:t>
            </a:r>
            <a:endParaRPr b="1" sz="1800">
              <a:latin typeface="Raleway"/>
              <a:ea typeface="Raleway"/>
              <a:cs typeface="Raleway"/>
              <a:sym typeface="Raleway"/>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509" name="Google Shape;509;p55"/>
          <p:cNvGrpSpPr/>
          <p:nvPr/>
        </p:nvGrpSpPr>
        <p:grpSpPr>
          <a:xfrm>
            <a:off x="540518" y="1276533"/>
            <a:ext cx="345413" cy="564911"/>
            <a:chOff x="-3731650" y="1563039"/>
            <a:chExt cx="1041657" cy="1703592"/>
          </a:xfrm>
        </p:grpSpPr>
        <p:sp>
          <p:nvSpPr>
            <p:cNvPr id="510" name="Google Shape;510;p55"/>
            <p:cNvSpPr/>
            <p:nvPr/>
          </p:nvSpPr>
          <p:spPr>
            <a:xfrm>
              <a:off x="-3546625" y="1563039"/>
              <a:ext cx="856631" cy="735533"/>
            </a:xfrm>
            <a:custGeom>
              <a:rect b="b" l="l" r="r" t="t"/>
              <a:pathLst>
                <a:path extrusionOk="0" h="7076" w="8241">
                  <a:moveTo>
                    <a:pt x="4018" y="0"/>
                  </a:moveTo>
                  <a:lnTo>
                    <a:pt x="1" y="7076"/>
                  </a:lnTo>
                  <a:lnTo>
                    <a:pt x="8241" y="6642"/>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5"/>
            <p:cNvSpPr/>
            <p:nvPr/>
          </p:nvSpPr>
          <p:spPr>
            <a:xfrm>
              <a:off x="-3731650" y="1563039"/>
              <a:ext cx="602792" cy="735533"/>
            </a:xfrm>
            <a:custGeom>
              <a:rect b="b" l="l" r="r" t="t"/>
              <a:pathLst>
                <a:path extrusionOk="0" h="7076" w="5799">
                  <a:moveTo>
                    <a:pt x="5798" y="0"/>
                  </a:moveTo>
                  <a:lnTo>
                    <a:pt x="3744" y="0"/>
                  </a:lnTo>
                  <a:lnTo>
                    <a:pt x="0" y="6665"/>
                  </a:lnTo>
                  <a:lnTo>
                    <a:pt x="1781" y="7076"/>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5"/>
            <p:cNvSpPr/>
            <p:nvPr/>
          </p:nvSpPr>
          <p:spPr>
            <a:xfrm>
              <a:off x="-3292682" y="2262914"/>
              <a:ext cx="391570" cy="1003717"/>
            </a:xfrm>
            <a:custGeom>
              <a:rect b="b" l="l" r="r" t="t"/>
              <a:pathLst>
                <a:path extrusionOk="0" h="9656" w="3767">
                  <a:moveTo>
                    <a:pt x="3766" y="8720"/>
                  </a:moveTo>
                  <a:lnTo>
                    <a:pt x="0" y="9656"/>
                  </a:lnTo>
                  <a:lnTo>
                    <a:pt x="0" y="206"/>
                  </a:lnTo>
                  <a:lnTo>
                    <a:pt x="3766"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5"/>
            <p:cNvSpPr/>
            <p:nvPr/>
          </p:nvSpPr>
          <p:spPr>
            <a:xfrm>
              <a:off x="-3513362" y="2284223"/>
              <a:ext cx="220784" cy="982408"/>
            </a:xfrm>
            <a:custGeom>
              <a:rect b="b" l="l" r="r" t="t"/>
              <a:pathLst>
                <a:path extrusionOk="0" h="9451" w="2124">
                  <a:moveTo>
                    <a:pt x="2123" y="9451"/>
                  </a:moveTo>
                  <a:lnTo>
                    <a:pt x="0" y="8994"/>
                  </a:lnTo>
                  <a:lnTo>
                    <a:pt x="0" y="115"/>
                  </a:lnTo>
                  <a:lnTo>
                    <a:pt x="2123" y="1"/>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5"/>
            <p:cNvSpPr/>
            <p:nvPr/>
          </p:nvSpPr>
          <p:spPr>
            <a:xfrm>
              <a:off x="-3513362" y="2262914"/>
              <a:ext cx="612251" cy="54676"/>
            </a:xfrm>
            <a:custGeom>
              <a:rect b="b" l="l" r="r" t="t"/>
              <a:pathLst>
                <a:path extrusionOk="0" h="526" w="5890">
                  <a:moveTo>
                    <a:pt x="5889" y="1"/>
                  </a:moveTo>
                  <a:lnTo>
                    <a:pt x="2123" y="206"/>
                  </a:lnTo>
                  <a:lnTo>
                    <a:pt x="0" y="320"/>
                  </a:lnTo>
                  <a:lnTo>
                    <a:pt x="0" y="526"/>
                  </a:lnTo>
                  <a:lnTo>
                    <a:pt x="2123" y="457"/>
                  </a:lnTo>
                  <a:lnTo>
                    <a:pt x="5889" y="229"/>
                  </a:lnTo>
                  <a:lnTo>
                    <a:pt x="5889"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55"/>
          <p:cNvGrpSpPr/>
          <p:nvPr/>
        </p:nvGrpSpPr>
        <p:grpSpPr>
          <a:xfrm>
            <a:off x="413800" y="2354447"/>
            <a:ext cx="598853" cy="643961"/>
            <a:chOff x="-2932090" y="-176096"/>
            <a:chExt cx="1259947" cy="1354852"/>
          </a:xfrm>
        </p:grpSpPr>
        <p:sp>
          <p:nvSpPr>
            <p:cNvPr id="516" name="Google Shape;516;p55"/>
            <p:cNvSpPr/>
            <p:nvPr/>
          </p:nvSpPr>
          <p:spPr>
            <a:xfrm>
              <a:off x="-2932090" y="-145328"/>
              <a:ext cx="1155584" cy="1324083"/>
            </a:xfrm>
            <a:custGeom>
              <a:rect b="b" l="l" r="r" t="t"/>
              <a:pathLst>
                <a:path extrusionOk="0" h="12738" w="11117">
                  <a:moveTo>
                    <a:pt x="1621" y="823"/>
                  </a:moveTo>
                  <a:lnTo>
                    <a:pt x="1621" y="823"/>
                  </a:lnTo>
                  <a:cubicBezTo>
                    <a:pt x="1" y="2124"/>
                    <a:pt x="411" y="5479"/>
                    <a:pt x="2557" y="8401"/>
                  </a:cubicBezTo>
                  <a:lnTo>
                    <a:pt x="2557" y="8401"/>
                  </a:lnTo>
                  <a:cubicBezTo>
                    <a:pt x="4703" y="11345"/>
                    <a:pt x="7784" y="12737"/>
                    <a:pt x="9519" y="11573"/>
                  </a:cubicBezTo>
                  <a:lnTo>
                    <a:pt x="9519" y="11573"/>
                  </a:lnTo>
                  <a:lnTo>
                    <a:pt x="9519" y="11573"/>
                  </a:lnTo>
                  <a:lnTo>
                    <a:pt x="10455" y="10889"/>
                  </a:lnTo>
                  <a:lnTo>
                    <a:pt x="10295" y="10660"/>
                  </a:lnTo>
                  <a:cubicBezTo>
                    <a:pt x="11117" y="9085"/>
                    <a:pt x="10546" y="6323"/>
                    <a:pt x="8743" y="3881"/>
                  </a:cubicBezTo>
                  <a:lnTo>
                    <a:pt x="8743" y="3881"/>
                  </a:lnTo>
                  <a:cubicBezTo>
                    <a:pt x="6917" y="1393"/>
                    <a:pt x="4429" y="1"/>
                    <a:pt x="2648" y="343"/>
                  </a:cubicBezTo>
                  <a:lnTo>
                    <a:pt x="2648" y="343"/>
                  </a:lnTo>
                  <a:lnTo>
                    <a:pt x="2511" y="16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5"/>
            <p:cNvSpPr/>
            <p:nvPr/>
          </p:nvSpPr>
          <p:spPr>
            <a:xfrm>
              <a:off x="-2849037" y="-176096"/>
              <a:ext cx="1176894" cy="1295498"/>
            </a:xfrm>
            <a:custGeom>
              <a:rect b="b" l="l" r="r" t="t"/>
              <a:pathLst>
                <a:path extrusionOk="0" h="12463" w="11322">
                  <a:moveTo>
                    <a:pt x="1712" y="457"/>
                  </a:moveTo>
                  <a:cubicBezTo>
                    <a:pt x="0" y="1712"/>
                    <a:pt x="389" y="5136"/>
                    <a:pt x="2580" y="8103"/>
                  </a:cubicBezTo>
                  <a:lnTo>
                    <a:pt x="2580" y="8103"/>
                  </a:lnTo>
                  <a:cubicBezTo>
                    <a:pt x="4748" y="11070"/>
                    <a:pt x="7898" y="12463"/>
                    <a:pt x="9610" y="11230"/>
                  </a:cubicBezTo>
                  <a:lnTo>
                    <a:pt x="9610" y="11230"/>
                  </a:lnTo>
                  <a:cubicBezTo>
                    <a:pt x="11322" y="9975"/>
                    <a:pt x="10934" y="6551"/>
                    <a:pt x="8765" y="3561"/>
                  </a:cubicBezTo>
                  <a:lnTo>
                    <a:pt x="8765" y="3561"/>
                  </a:lnTo>
                  <a:cubicBezTo>
                    <a:pt x="7122" y="1347"/>
                    <a:pt x="4931" y="0"/>
                    <a:pt x="3219" y="0"/>
                  </a:cubicBezTo>
                  <a:lnTo>
                    <a:pt x="3219" y="0"/>
                  </a:lnTo>
                  <a:cubicBezTo>
                    <a:pt x="2671" y="0"/>
                    <a:pt x="2146" y="137"/>
                    <a:pt x="1712" y="4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5"/>
            <p:cNvSpPr/>
            <p:nvPr/>
          </p:nvSpPr>
          <p:spPr>
            <a:xfrm>
              <a:off x="-2718583" y="-59884"/>
              <a:ext cx="935008" cy="1032199"/>
            </a:xfrm>
            <a:custGeom>
              <a:rect b="b" l="l" r="r" t="t"/>
              <a:pathLst>
                <a:path extrusionOk="0" h="9930" w="8995">
                  <a:moveTo>
                    <a:pt x="1370" y="366"/>
                  </a:moveTo>
                  <a:cubicBezTo>
                    <a:pt x="1" y="1370"/>
                    <a:pt x="320" y="4086"/>
                    <a:pt x="2055" y="6460"/>
                  </a:cubicBezTo>
                  <a:lnTo>
                    <a:pt x="2055" y="6460"/>
                  </a:lnTo>
                  <a:cubicBezTo>
                    <a:pt x="3790" y="8811"/>
                    <a:pt x="6278" y="9930"/>
                    <a:pt x="7647" y="8925"/>
                  </a:cubicBezTo>
                  <a:lnTo>
                    <a:pt x="7647" y="8925"/>
                  </a:lnTo>
                  <a:cubicBezTo>
                    <a:pt x="8994" y="7921"/>
                    <a:pt x="8697" y="5205"/>
                    <a:pt x="6963" y="2854"/>
                  </a:cubicBezTo>
                  <a:lnTo>
                    <a:pt x="6963" y="2854"/>
                  </a:lnTo>
                  <a:cubicBezTo>
                    <a:pt x="5662" y="1073"/>
                    <a:pt x="3927" y="1"/>
                    <a:pt x="2580" y="1"/>
                  </a:cubicBezTo>
                  <a:lnTo>
                    <a:pt x="2580" y="1"/>
                  </a:lnTo>
                  <a:cubicBezTo>
                    <a:pt x="2124" y="1"/>
                    <a:pt x="1713" y="115"/>
                    <a:pt x="1370" y="36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5"/>
            <p:cNvSpPr/>
            <p:nvPr/>
          </p:nvSpPr>
          <p:spPr>
            <a:xfrm>
              <a:off x="-2690102" y="-34417"/>
              <a:ext cx="880331" cy="914842"/>
            </a:xfrm>
            <a:custGeom>
              <a:rect b="b" l="l" r="r" t="t"/>
              <a:pathLst>
                <a:path extrusionOk="0" h="8801" w="8469">
                  <a:moveTo>
                    <a:pt x="2310" y="27"/>
                  </a:moveTo>
                  <a:cubicBezTo>
                    <a:pt x="3574" y="27"/>
                    <a:pt x="5228" y="1068"/>
                    <a:pt x="6460" y="2769"/>
                  </a:cubicBezTo>
                  <a:cubicBezTo>
                    <a:pt x="8104" y="5005"/>
                    <a:pt x="8446" y="7562"/>
                    <a:pt x="7214" y="8452"/>
                  </a:cubicBezTo>
                  <a:cubicBezTo>
                    <a:pt x="6918" y="8671"/>
                    <a:pt x="6558" y="8774"/>
                    <a:pt x="6160" y="8774"/>
                  </a:cubicBezTo>
                  <a:cubicBezTo>
                    <a:pt x="4895" y="8774"/>
                    <a:pt x="3236" y="7733"/>
                    <a:pt x="1987" y="6033"/>
                  </a:cubicBezTo>
                  <a:cubicBezTo>
                    <a:pt x="366" y="3819"/>
                    <a:pt x="24" y="1262"/>
                    <a:pt x="1256" y="349"/>
                  </a:cubicBezTo>
                  <a:cubicBezTo>
                    <a:pt x="1552" y="130"/>
                    <a:pt x="1911" y="27"/>
                    <a:pt x="2310" y="27"/>
                  </a:cubicBezTo>
                  <a:close/>
                  <a:moveTo>
                    <a:pt x="2310" y="1"/>
                  </a:moveTo>
                  <a:cubicBezTo>
                    <a:pt x="1904" y="1"/>
                    <a:pt x="1537" y="106"/>
                    <a:pt x="1233" y="326"/>
                  </a:cubicBezTo>
                  <a:cubicBezTo>
                    <a:pt x="1" y="1239"/>
                    <a:pt x="320" y="3819"/>
                    <a:pt x="1964" y="6055"/>
                  </a:cubicBezTo>
                  <a:cubicBezTo>
                    <a:pt x="3227" y="7769"/>
                    <a:pt x="4885" y="8800"/>
                    <a:pt x="6150" y="8800"/>
                  </a:cubicBezTo>
                  <a:cubicBezTo>
                    <a:pt x="6553" y="8800"/>
                    <a:pt x="6916" y="8695"/>
                    <a:pt x="7214" y="8475"/>
                  </a:cubicBezTo>
                  <a:cubicBezTo>
                    <a:pt x="8469" y="7562"/>
                    <a:pt x="8149" y="4983"/>
                    <a:pt x="6506" y="2746"/>
                  </a:cubicBezTo>
                  <a:cubicBezTo>
                    <a:pt x="5242" y="1032"/>
                    <a:pt x="3585" y="1"/>
                    <a:pt x="2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5"/>
            <p:cNvSpPr/>
            <p:nvPr/>
          </p:nvSpPr>
          <p:spPr>
            <a:xfrm>
              <a:off x="-2469423" y="54042"/>
              <a:ext cx="470362" cy="737923"/>
            </a:xfrm>
            <a:custGeom>
              <a:rect b="b" l="l" r="r" t="t"/>
              <a:pathLst>
                <a:path extrusionOk="0" h="7099" w="4525">
                  <a:moveTo>
                    <a:pt x="1347" y="1826"/>
                  </a:moveTo>
                  <a:lnTo>
                    <a:pt x="1507" y="1918"/>
                  </a:lnTo>
                  <a:lnTo>
                    <a:pt x="2534" y="2465"/>
                  </a:lnTo>
                  <a:cubicBezTo>
                    <a:pt x="2762" y="2579"/>
                    <a:pt x="2968" y="2899"/>
                    <a:pt x="3036" y="3173"/>
                  </a:cubicBezTo>
                  <a:lnTo>
                    <a:pt x="3036" y="3241"/>
                  </a:lnTo>
                  <a:cubicBezTo>
                    <a:pt x="3087" y="3444"/>
                    <a:pt x="3025" y="3559"/>
                    <a:pt x="2906" y="3559"/>
                  </a:cubicBezTo>
                  <a:cubicBezTo>
                    <a:pt x="2865" y="3559"/>
                    <a:pt x="2816" y="3545"/>
                    <a:pt x="2762" y="3515"/>
                  </a:cubicBezTo>
                  <a:lnTo>
                    <a:pt x="1575" y="2876"/>
                  </a:lnTo>
                  <a:lnTo>
                    <a:pt x="1347" y="1826"/>
                  </a:lnTo>
                  <a:close/>
                  <a:moveTo>
                    <a:pt x="1781" y="3835"/>
                  </a:moveTo>
                  <a:lnTo>
                    <a:pt x="2968" y="4497"/>
                  </a:lnTo>
                  <a:lnTo>
                    <a:pt x="3059" y="4542"/>
                  </a:lnTo>
                  <a:cubicBezTo>
                    <a:pt x="3310" y="4657"/>
                    <a:pt x="3538" y="5022"/>
                    <a:pt x="3607" y="5319"/>
                  </a:cubicBezTo>
                  <a:lnTo>
                    <a:pt x="3630" y="5387"/>
                  </a:lnTo>
                  <a:cubicBezTo>
                    <a:pt x="3682" y="5613"/>
                    <a:pt x="3601" y="5747"/>
                    <a:pt x="3459" y="5747"/>
                  </a:cubicBezTo>
                  <a:cubicBezTo>
                    <a:pt x="3415" y="5747"/>
                    <a:pt x="3364" y="5734"/>
                    <a:pt x="3310" y="5707"/>
                  </a:cubicBezTo>
                  <a:lnTo>
                    <a:pt x="2192" y="5090"/>
                  </a:lnTo>
                  <a:lnTo>
                    <a:pt x="2032" y="4999"/>
                  </a:lnTo>
                  <a:lnTo>
                    <a:pt x="1781" y="3835"/>
                  </a:lnTo>
                  <a:close/>
                  <a:moveTo>
                    <a:pt x="434" y="0"/>
                  </a:moveTo>
                  <a:lnTo>
                    <a:pt x="548" y="548"/>
                  </a:lnTo>
                  <a:lnTo>
                    <a:pt x="389" y="457"/>
                  </a:lnTo>
                  <a:lnTo>
                    <a:pt x="1" y="251"/>
                  </a:lnTo>
                  <a:lnTo>
                    <a:pt x="206" y="1210"/>
                  </a:lnTo>
                  <a:lnTo>
                    <a:pt x="594" y="1415"/>
                  </a:lnTo>
                  <a:lnTo>
                    <a:pt x="799" y="2465"/>
                  </a:lnTo>
                  <a:lnTo>
                    <a:pt x="1005" y="3424"/>
                  </a:lnTo>
                  <a:lnTo>
                    <a:pt x="1256" y="4588"/>
                  </a:lnTo>
                  <a:lnTo>
                    <a:pt x="868" y="4383"/>
                  </a:lnTo>
                  <a:lnTo>
                    <a:pt x="1073" y="5364"/>
                  </a:lnTo>
                  <a:lnTo>
                    <a:pt x="1461" y="5570"/>
                  </a:lnTo>
                  <a:lnTo>
                    <a:pt x="1644" y="5661"/>
                  </a:lnTo>
                  <a:lnTo>
                    <a:pt x="1735" y="6095"/>
                  </a:lnTo>
                  <a:lnTo>
                    <a:pt x="2511" y="6505"/>
                  </a:lnTo>
                  <a:lnTo>
                    <a:pt x="2397" y="6072"/>
                  </a:lnTo>
                  <a:lnTo>
                    <a:pt x="2397" y="6072"/>
                  </a:lnTo>
                  <a:lnTo>
                    <a:pt x="2717" y="6232"/>
                  </a:lnTo>
                  <a:lnTo>
                    <a:pt x="2808" y="6688"/>
                  </a:lnTo>
                  <a:lnTo>
                    <a:pt x="3584" y="7099"/>
                  </a:lnTo>
                  <a:lnTo>
                    <a:pt x="3493" y="6642"/>
                  </a:lnTo>
                  <a:lnTo>
                    <a:pt x="3516" y="6665"/>
                  </a:lnTo>
                  <a:cubicBezTo>
                    <a:pt x="3685" y="6758"/>
                    <a:pt x="3836" y="6803"/>
                    <a:pt x="3964" y="6803"/>
                  </a:cubicBezTo>
                  <a:cubicBezTo>
                    <a:pt x="4340" y="6803"/>
                    <a:pt x="4525" y="6427"/>
                    <a:pt x="4406" y="5798"/>
                  </a:cubicBezTo>
                  <a:lnTo>
                    <a:pt x="4383" y="5729"/>
                  </a:lnTo>
                  <a:cubicBezTo>
                    <a:pt x="4292" y="5296"/>
                    <a:pt x="4063" y="4816"/>
                    <a:pt x="3767" y="4405"/>
                  </a:cubicBezTo>
                  <a:cubicBezTo>
                    <a:pt x="3858" y="4246"/>
                    <a:pt x="3881" y="3995"/>
                    <a:pt x="3812" y="3652"/>
                  </a:cubicBezTo>
                  <a:lnTo>
                    <a:pt x="3790" y="3584"/>
                  </a:lnTo>
                  <a:cubicBezTo>
                    <a:pt x="3630" y="2808"/>
                    <a:pt x="3013" y="1918"/>
                    <a:pt x="2420" y="1552"/>
                  </a:cubicBezTo>
                  <a:lnTo>
                    <a:pt x="2283" y="1005"/>
                  </a:lnTo>
                  <a:lnTo>
                    <a:pt x="1530" y="594"/>
                  </a:lnTo>
                  <a:lnTo>
                    <a:pt x="1644" y="1141"/>
                  </a:lnTo>
                  <a:lnTo>
                    <a:pt x="1324" y="959"/>
                  </a:lnTo>
                  <a:lnTo>
                    <a:pt x="1210" y="411"/>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55"/>
          <p:cNvGrpSpPr/>
          <p:nvPr/>
        </p:nvGrpSpPr>
        <p:grpSpPr>
          <a:xfrm rot="10800000">
            <a:off x="1061150" y="1490647"/>
            <a:ext cx="598853" cy="643961"/>
            <a:chOff x="-2932090" y="-176096"/>
            <a:chExt cx="1259947" cy="1354852"/>
          </a:xfrm>
        </p:grpSpPr>
        <p:sp>
          <p:nvSpPr>
            <p:cNvPr id="522" name="Google Shape;522;p55"/>
            <p:cNvSpPr/>
            <p:nvPr/>
          </p:nvSpPr>
          <p:spPr>
            <a:xfrm>
              <a:off x="-2932090" y="-145328"/>
              <a:ext cx="1155584" cy="1324083"/>
            </a:xfrm>
            <a:custGeom>
              <a:rect b="b" l="l" r="r" t="t"/>
              <a:pathLst>
                <a:path extrusionOk="0" h="12738" w="11117">
                  <a:moveTo>
                    <a:pt x="1621" y="823"/>
                  </a:moveTo>
                  <a:lnTo>
                    <a:pt x="1621" y="823"/>
                  </a:lnTo>
                  <a:cubicBezTo>
                    <a:pt x="1" y="2124"/>
                    <a:pt x="411" y="5479"/>
                    <a:pt x="2557" y="8401"/>
                  </a:cubicBezTo>
                  <a:lnTo>
                    <a:pt x="2557" y="8401"/>
                  </a:lnTo>
                  <a:cubicBezTo>
                    <a:pt x="4703" y="11345"/>
                    <a:pt x="7784" y="12737"/>
                    <a:pt x="9519" y="11573"/>
                  </a:cubicBezTo>
                  <a:lnTo>
                    <a:pt x="9519" y="11573"/>
                  </a:lnTo>
                  <a:lnTo>
                    <a:pt x="9519" y="11573"/>
                  </a:lnTo>
                  <a:lnTo>
                    <a:pt x="10455" y="10889"/>
                  </a:lnTo>
                  <a:lnTo>
                    <a:pt x="10295" y="10660"/>
                  </a:lnTo>
                  <a:cubicBezTo>
                    <a:pt x="11117" y="9085"/>
                    <a:pt x="10546" y="6323"/>
                    <a:pt x="8743" y="3881"/>
                  </a:cubicBezTo>
                  <a:lnTo>
                    <a:pt x="8743" y="3881"/>
                  </a:lnTo>
                  <a:cubicBezTo>
                    <a:pt x="6917" y="1393"/>
                    <a:pt x="4429" y="1"/>
                    <a:pt x="2648" y="343"/>
                  </a:cubicBezTo>
                  <a:lnTo>
                    <a:pt x="2648" y="343"/>
                  </a:lnTo>
                  <a:lnTo>
                    <a:pt x="2511" y="16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5"/>
            <p:cNvSpPr/>
            <p:nvPr/>
          </p:nvSpPr>
          <p:spPr>
            <a:xfrm>
              <a:off x="-2849037" y="-176096"/>
              <a:ext cx="1176894" cy="1295498"/>
            </a:xfrm>
            <a:custGeom>
              <a:rect b="b" l="l" r="r" t="t"/>
              <a:pathLst>
                <a:path extrusionOk="0" h="12463" w="11322">
                  <a:moveTo>
                    <a:pt x="1712" y="457"/>
                  </a:moveTo>
                  <a:cubicBezTo>
                    <a:pt x="0" y="1712"/>
                    <a:pt x="389" y="5136"/>
                    <a:pt x="2580" y="8103"/>
                  </a:cubicBezTo>
                  <a:lnTo>
                    <a:pt x="2580" y="8103"/>
                  </a:lnTo>
                  <a:cubicBezTo>
                    <a:pt x="4748" y="11070"/>
                    <a:pt x="7898" y="12463"/>
                    <a:pt x="9610" y="11230"/>
                  </a:cubicBezTo>
                  <a:lnTo>
                    <a:pt x="9610" y="11230"/>
                  </a:lnTo>
                  <a:cubicBezTo>
                    <a:pt x="11322" y="9975"/>
                    <a:pt x="10934" y="6551"/>
                    <a:pt x="8765" y="3561"/>
                  </a:cubicBezTo>
                  <a:lnTo>
                    <a:pt x="8765" y="3561"/>
                  </a:lnTo>
                  <a:cubicBezTo>
                    <a:pt x="7122" y="1347"/>
                    <a:pt x="4931" y="0"/>
                    <a:pt x="3219" y="0"/>
                  </a:cubicBezTo>
                  <a:lnTo>
                    <a:pt x="3219" y="0"/>
                  </a:lnTo>
                  <a:cubicBezTo>
                    <a:pt x="2671" y="0"/>
                    <a:pt x="2146" y="137"/>
                    <a:pt x="1712" y="4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5"/>
            <p:cNvSpPr/>
            <p:nvPr/>
          </p:nvSpPr>
          <p:spPr>
            <a:xfrm>
              <a:off x="-2718583" y="-59884"/>
              <a:ext cx="935008" cy="1032199"/>
            </a:xfrm>
            <a:custGeom>
              <a:rect b="b" l="l" r="r" t="t"/>
              <a:pathLst>
                <a:path extrusionOk="0" h="9930" w="8995">
                  <a:moveTo>
                    <a:pt x="1370" y="366"/>
                  </a:moveTo>
                  <a:cubicBezTo>
                    <a:pt x="1" y="1370"/>
                    <a:pt x="320" y="4086"/>
                    <a:pt x="2055" y="6460"/>
                  </a:cubicBezTo>
                  <a:lnTo>
                    <a:pt x="2055" y="6460"/>
                  </a:lnTo>
                  <a:cubicBezTo>
                    <a:pt x="3790" y="8811"/>
                    <a:pt x="6278" y="9930"/>
                    <a:pt x="7647" y="8925"/>
                  </a:cubicBezTo>
                  <a:lnTo>
                    <a:pt x="7647" y="8925"/>
                  </a:lnTo>
                  <a:cubicBezTo>
                    <a:pt x="8994" y="7921"/>
                    <a:pt x="8697" y="5205"/>
                    <a:pt x="6963" y="2854"/>
                  </a:cubicBezTo>
                  <a:lnTo>
                    <a:pt x="6963" y="2854"/>
                  </a:lnTo>
                  <a:cubicBezTo>
                    <a:pt x="5662" y="1073"/>
                    <a:pt x="3927" y="1"/>
                    <a:pt x="2580" y="1"/>
                  </a:cubicBezTo>
                  <a:lnTo>
                    <a:pt x="2580" y="1"/>
                  </a:lnTo>
                  <a:cubicBezTo>
                    <a:pt x="2124" y="1"/>
                    <a:pt x="1713" y="115"/>
                    <a:pt x="1370" y="36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5"/>
            <p:cNvSpPr/>
            <p:nvPr/>
          </p:nvSpPr>
          <p:spPr>
            <a:xfrm>
              <a:off x="-2690102" y="-34417"/>
              <a:ext cx="880331" cy="914842"/>
            </a:xfrm>
            <a:custGeom>
              <a:rect b="b" l="l" r="r" t="t"/>
              <a:pathLst>
                <a:path extrusionOk="0" h="8801" w="8469">
                  <a:moveTo>
                    <a:pt x="2310" y="27"/>
                  </a:moveTo>
                  <a:cubicBezTo>
                    <a:pt x="3574" y="27"/>
                    <a:pt x="5228" y="1068"/>
                    <a:pt x="6460" y="2769"/>
                  </a:cubicBezTo>
                  <a:cubicBezTo>
                    <a:pt x="8104" y="5005"/>
                    <a:pt x="8446" y="7562"/>
                    <a:pt x="7214" y="8452"/>
                  </a:cubicBezTo>
                  <a:cubicBezTo>
                    <a:pt x="6918" y="8671"/>
                    <a:pt x="6558" y="8774"/>
                    <a:pt x="6160" y="8774"/>
                  </a:cubicBezTo>
                  <a:cubicBezTo>
                    <a:pt x="4895" y="8774"/>
                    <a:pt x="3236" y="7733"/>
                    <a:pt x="1987" y="6033"/>
                  </a:cubicBezTo>
                  <a:cubicBezTo>
                    <a:pt x="366" y="3819"/>
                    <a:pt x="24" y="1262"/>
                    <a:pt x="1256" y="349"/>
                  </a:cubicBezTo>
                  <a:cubicBezTo>
                    <a:pt x="1552" y="130"/>
                    <a:pt x="1911" y="27"/>
                    <a:pt x="2310" y="27"/>
                  </a:cubicBezTo>
                  <a:close/>
                  <a:moveTo>
                    <a:pt x="2310" y="1"/>
                  </a:moveTo>
                  <a:cubicBezTo>
                    <a:pt x="1904" y="1"/>
                    <a:pt x="1537" y="106"/>
                    <a:pt x="1233" y="326"/>
                  </a:cubicBezTo>
                  <a:cubicBezTo>
                    <a:pt x="1" y="1239"/>
                    <a:pt x="320" y="3819"/>
                    <a:pt x="1964" y="6055"/>
                  </a:cubicBezTo>
                  <a:cubicBezTo>
                    <a:pt x="3227" y="7769"/>
                    <a:pt x="4885" y="8800"/>
                    <a:pt x="6150" y="8800"/>
                  </a:cubicBezTo>
                  <a:cubicBezTo>
                    <a:pt x="6553" y="8800"/>
                    <a:pt x="6916" y="8695"/>
                    <a:pt x="7214" y="8475"/>
                  </a:cubicBezTo>
                  <a:cubicBezTo>
                    <a:pt x="8469" y="7562"/>
                    <a:pt x="8149" y="4983"/>
                    <a:pt x="6506" y="2746"/>
                  </a:cubicBezTo>
                  <a:cubicBezTo>
                    <a:pt x="5242" y="1032"/>
                    <a:pt x="3585" y="1"/>
                    <a:pt x="2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5"/>
            <p:cNvSpPr/>
            <p:nvPr/>
          </p:nvSpPr>
          <p:spPr>
            <a:xfrm>
              <a:off x="-2469423" y="54042"/>
              <a:ext cx="470362" cy="737923"/>
            </a:xfrm>
            <a:custGeom>
              <a:rect b="b" l="l" r="r" t="t"/>
              <a:pathLst>
                <a:path extrusionOk="0" h="7099" w="4525">
                  <a:moveTo>
                    <a:pt x="1347" y="1826"/>
                  </a:moveTo>
                  <a:lnTo>
                    <a:pt x="1507" y="1918"/>
                  </a:lnTo>
                  <a:lnTo>
                    <a:pt x="2534" y="2465"/>
                  </a:lnTo>
                  <a:cubicBezTo>
                    <a:pt x="2762" y="2579"/>
                    <a:pt x="2968" y="2899"/>
                    <a:pt x="3036" y="3173"/>
                  </a:cubicBezTo>
                  <a:lnTo>
                    <a:pt x="3036" y="3241"/>
                  </a:lnTo>
                  <a:cubicBezTo>
                    <a:pt x="3087" y="3444"/>
                    <a:pt x="3025" y="3559"/>
                    <a:pt x="2906" y="3559"/>
                  </a:cubicBezTo>
                  <a:cubicBezTo>
                    <a:pt x="2865" y="3559"/>
                    <a:pt x="2816" y="3545"/>
                    <a:pt x="2762" y="3515"/>
                  </a:cubicBezTo>
                  <a:lnTo>
                    <a:pt x="1575" y="2876"/>
                  </a:lnTo>
                  <a:lnTo>
                    <a:pt x="1347" y="1826"/>
                  </a:lnTo>
                  <a:close/>
                  <a:moveTo>
                    <a:pt x="1781" y="3835"/>
                  </a:moveTo>
                  <a:lnTo>
                    <a:pt x="2968" y="4497"/>
                  </a:lnTo>
                  <a:lnTo>
                    <a:pt x="3059" y="4542"/>
                  </a:lnTo>
                  <a:cubicBezTo>
                    <a:pt x="3310" y="4657"/>
                    <a:pt x="3538" y="5022"/>
                    <a:pt x="3607" y="5319"/>
                  </a:cubicBezTo>
                  <a:lnTo>
                    <a:pt x="3630" y="5387"/>
                  </a:lnTo>
                  <a:cubicBezTo>
                    <a:pt x="3682" y="5613"/>
                    <a:pt x="3601" y="5747"/>
                    <a:pt x="3459" y="5747"/>
                  </a:cubicBezTo>
                  <a:cubicBezTo>
                    <a:pt x="3415" y="5747"/>
                    <a:pt x="3364" y="5734"/>
                    <a:pt x="3310" y="5707"/>
                  </a:cubicBezTo>
                  <a:lnTo>
                    <a:pt x="2192" y="5090"/>
                  </a:lnTo>
                  <a:lnTo>
                    <a:pt x="2032" y="4999"/>
                  </a:lnTo>
                  <a:lnTo>
                    <a:pt x="1781" y="3835"/>
                  </a:lnTo>
                  <a:close/>
                  <a:moveTo>
                    <a:pt x="434" y="0"/>
                  </a:moveTo>
                  <a:lnTo>
                    <a:pt x="548" y="548"/>
                  </a:lnTo>
                  <a:lnTo>
                    <a:pt x="389" y="457"/>
                  </a:lnTo>
                  <a:lnTo>
                    <a:pt x="1" y="251"/>
                  </a:lnTo>
                  <a:lnTo>
                    <a:pt x="206" y="1210"/>
                  </a:lnTo>
                  <a:lnTo>
                    <a:pt x="594" y="1415"/>
                  </a:lnTo>
                  <a:lnTo>
                    <a:pt x="799" y="2465"/>
                  </a:lnTo>
                  <a:lnTo>
                    <a:pt x="1005" y="3424"/>
                  </a:lnTo>
                  <a:lnTo>
                    <a:pt x="1256" y="4588"/>
                  </a:lnTo>
                  <a:lnTo>
                    <a:pt x="868" y="4383"/>
                  </a:lnTo>
                  <a:lnTo>
                    <a:pt x="1073" y="5364"/>
                  </a:lnTo>
                  <a:lnTo>
                    <a:pt x="1461" y="5570"/>
                  </a:lnTo>
                  <a:lnTo>
                    <a:pt x="1644" y="5661"/>
                  </a:lnTo>
                  <a:lnTo>
                    <a:pt x="1735" y="6095"/>
                  </a:lnTo>
                  <a:lnTo>
                    <a:pt x="2511" y="6505"/>
                  </a:lnTo>
                  <a:lnTo>
                    <a:pt x="2397" y="6072"/>
                  </a:lnTo>
                  <a:lnTo>
                    <a:pt x="2397" y="6072"/>
                  </a:lnTo>
                  <a:lnTo>
                    <a:pt x="2717" y="6232"/>
                  </a:lnTo>
                  <a:lnTo>
                    <a:pt x="2808" y="6688"/>
                  </a:lnTo>
                  <a:lnTo>
                    <a:pt x="3584" y="7099"/>
                  </a:lnTo>
                  <a:lnTo>
                    <a:pt x="3493" y="6642"/>
                  </a:lnTo>
                  <a:lnTo>
                    <a:pt x="3516" y="6665"/>
                  </a:lnTo>
                  <a:cubicBezTo>
                    <a:pt x="3685" y="6758"/>
                    <a:pt x="3836" y="6803"/>
                    <a:pt x="3964" y="6803"/>
                  </a:cubicBezTo>
                  <a:cubicBezTo>
                    <a:pt x="4340" y="6803"/>
                    <a:pt x="4525" y="6427"/>
                    <a:pt x="4406" y="5798"/>
                  </a:cubicBezTo>
                  <a:lnTo>
                    <a:pt x="4383" y="5729"/>
                  </a:lnTo>
                  <a:cubicBezTo>
                    <a:pt x="4292" y="5296"/>
                    <a:pt x="4063" y="4816"/>
                    <a:pt x="3767" y="4405"/>
                  </a:cubicBezTo>
                  <a:cubicBezTo>
                    <a:pt x="3858" y="4246"/>
                    <a:pt x="3881" y="3995"/>
                    <a:pt x="3812" y="3652"/>
                  </a:cubicBezTo>
                  <a:lnTo>
                    <a:pt x="3790" y="3584"/>
                  </a:lnTo>
                  <a:cubicBezTo>
                    <a:pt x="3630" y="2808"/>
                    <a:pt x="3013" y="1918"/>
                    <a:pt x="2420" y="1552"/>
                  </a:cubicBezTo>
                  <a:lnTo>
                    <a:pt x="2283" y="1005"/>
                  </a:lnTo>
                  <a:lnTo>
                    <a:pt x="1530" y="594"/>
                  </a:lnTo>
                  <a:lnTo>
                    <a:pt x="1644" y="1141"/>
                  </a:lnTo>
                  <a:lnTo>
                    <a:pt x="1324" y="959"/>
                  </a:lnTo>
                  <a:lnTo>
                    <a:pt x="1210" y="411"/>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55"/>
          <p:cNvGrpSpPr/>
          <p:nvPr/>
        </p:nvGrpSpPr>
        <p:grpSpPr>
          <a:xfrm>
            <a:off x="540518" y="3518495"/>
            <a:ext cx="345413" cy="564911"/>
            <a:chOff x="-3731650" y="1563039"/>
            <a:chExt cx="1041657" cy="1703592"/>
          </a:xfrm>
        </p:grpSpPr>
        <p:sp>
          <p:nvSpPr>
            <p:cNvPr id="528" name="Google Shape;528;p55"/>
            <p:cNvSpPr/>
            <p:nvPr/>
          </p:nvSpPr>
          <p:spPr>
            <a:xfrm>
              <a:off x="-3546625" y="1563039"/>
              <a:ext cx="856631" cy="735533"/>
            </a:xfrm>
            <a:custGeom>
              <a:rect b="b" l="l" r="r" t="t"/>
              <a:pathLst>
                <a:path extrusionOk="0" h="7076" w="8241">
                  <a:moveTo>
                    <a:pt x="4018" y="0"/>
                  </a:moveTo>
                  <a:lnTo>
                    <a:pt x="1" y="7076"/>
                  </a:lnTo>
                  <a:lnTo>
                    <a:pt x="8241" y="6642"/>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5"/>
            <p:cNvSpPr/>
            <p:nvPr/>
          </p:nvSpPr>
          <p:spPr>
            <a:xfrm>
              <a:off x="-3731650" y="1563039"/>
              <a:ext cx="602792" cy="735533"/>
            </a:xfrm>
            <a:custGeom>
              <a:rect b="b" l="l" r="r" t="t"/>
              <a:pathLst>
                <a:path extrusionOk="0" h="7076" w="5799">
                  <a:moveTo>
                    <a:pt x="5798" y="0"/>
                  </a:moveTo>
                  <a:lnTo>
                    <a:pt x="3744" y="0"/>
                  </a:lnTo>
                  <a:lnTo>
                    <a:pt x="0" y="6665"/>
                  </a:lnTo>
                  <a:lnTo>
                    <a:pt x="1781" y="7076"/>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5"/>
            <p:cNvSpPr/>
            <p:nvPr/>
          </p:nvSpPr>
          <p:spPr>
            <a:xfrm>
              <a:off x="-3292682" y="2262914"/>
              <a:ext cx="391570" cy="1003717"/>
            </a:xfrm>
            <a:custGeom>
              <a:rect b="b" l="l" r="r" t="t"/>
              <a:pathLst>
                <a:path extrusionOk="0" h="9656" w="3767">
                  <a:moveTo>
                    <a:pt x="3766" y="8720"/>
                  </a:moveTo>
                  <a:lnTo>
                    <a:pt x="0" y="9656"/>
                  </a:lnTo>
                  <a:lnTo>
                    <a:pt x="0" y="206"/>
                  </a:lnTo>
                  <a:lnTo>
                    <a:pt x="3766"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5"/>
            <p:cNvSpPr/>
            <p:nvPr/>
          </p:nvSpPr>
          <p:spPr>
            <a:xfrm>
              <a:off x="-3513362" y="2284223"/>
              <a:ext cx="220784" cy="982408"/>
            </a:xfrm>
            <a:custGeom>
              <a:rect b="b" l="l" r="r" t="t"/>
              <a:pathLst>
                <a:path extrusionOk="0" h="9451" w="2124">
                  <a:moveTo>
                    <a:pt x="2123" y="9451"/>
                  </a:moveTo>
                  <a:lnTo>
                    <a:pt x="0" y="8994"/>
                  </a:lnTo>
                  <a:lnTo>
                    <a:pt x="0" y="115"/>
                  </a:lnTo>
                  <a:lnTo>
                    <a:pt x="2123" y="1"/>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5"/>
            <p:cNvSpPr/>
            <p:nvPr/>
          </p:nvSpPr>
          <p:spPr>
            <a:xfrm>
              <a:off x="-3513362" y="2262914"/>
              <a:ext cx="612251" cy="54676"/>
            </a:xfrm>
            <a:custGeom>
              <a:rect b="b" l="l" r="r" t="t"/>
              <a:pathLst>
                <a:path extrusionOk="0" h="526" w="5890">
                  <a:moveTo>
                    <a:pt x="5889" y="1"/>
                  </a:moveTo>
                  <a:lnTo>
                    <a:pt x="2123" y="206"/>
                  </a:lnTo>
                  <a:lnTo>
                    <a:pt x="0" y="320"/>
                  </a:lnTo>
                  <a:lnTo>
                    <a:pt x="0" y="526"/>
                  </a:lnTo>
                  <a:lnTo>
                    <a:pt x="2123" y="457"/>
                  </a:lnTo>
                  <a:lnTo>
                    <a:pt x="5889" y="229"/>
                  </a:lnTo>
                  <a:lnTo>
                    <a:pt x="5889"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55"/>
          <p:cNvGrpSpPr/>
          <p:nvPr/>
        </p:nvGrpSpPr>
        <p:grpSpPr>
          <a:xfrm>
            <a:off x="7610718" y="967370"/>
            <a:ext cx="345413" cy="564911"/>
            <a:chOff x="-3731650" y="1563039"/>
            <a:chExt cx="1041657" cy="1703592"/>
          </a:xfrm>
        </p:grpSpPr>
        <p:sp>
          <p:nvSpPr>
            <p:cNvPr id="534" name="Google Shape;534;p55"/>
            <p:cNvSpPr/>
            <p:nvPr/>
          </p:nvSpPr>
          <p:spPr>
            <a:xfrm>
              <a:off x="-3546625" y="1563039"/>
              <a:ext cx="856631" cy="735533"/>
            </a:xfrm>
            <a:custGeom>
              <a:rect b="b" l="l" r="r" t="t"/>
              <a:pathLst>
                <a:path extrusionOk="0" h="7076" w="8241">
                  <a:moveTo>
                    <a:pt x="4018" y="0"/>
                  </a:moveTo>
                  <a:lnTo>
                    <a:pt x="1" y="7076"/>
                  </a:lnTo>
                  <a:lnTo>
                    <a:pt x="8241" y="6642"/>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5"/>
            <p:cNvSpPr/>
            <p:nvPr/>
          </p:nvSpPr>
          <p:spPr>
            <a:xfrm>
              <a:off x="-3731650" y="1563039"/>
              <a:ext cx="602792" cy="735533"/>
            </a:xfrm>
            <a:custGeom>
              <a:rect b="b" l="l" r="r" t="t"/>
              <a:pathLst>
                <a:path extrusionOk="0" h="7076" w="5799">
                  <a:moveTo>
                    <a:pt x="5798" y="0"/>
                  </a:moveTo>
                  <a:lnTo>
                    <a:pt x="3744" y="0"/>
                  </a:lnTo>
                  <a:lnTo>
                    <a:pt x="0" y="6665"/>
                  </a:lnTo>
                  <a:lnTo>
                    <a:pt x="1781" y="7076"/>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5"/>
            <p:cNvSpPr/>
            <p:nvPr/>
          </p:nvSpPr>
          <p:spPr>
            <a:xfrm>
              <a:off x="-3292682" y="2262914"/>
              <a:ext cx="391570" cy="1003717"/>
            </a:xfrm>
            <a:custGeom>
              <a:rect b="b" l="l" r="r" t="t"/>
              <a:pathLst>
                <a:path extrusionOk="0" h="9656" w="3767">
                  <a:moveTo>
                    <a:pt x="3766" y="8720"/>
                  </a:moveTo>
                  <a:lnTo>
                    <a:pt x="0" y="9656"/>
                  </a:lnTo>
                  <a:lnTo>
                    <a:pt x="0" y="206"/>
                  </a:lnTo>
                  <a:lnTo>
                    <a:pt x="3766"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5"/>
            <p:cNvSpPr/>
            <p:nvPr/>
          </p:nvSpPr>
          <p:spPr>
            <a:xfrm>
              <a:off x="-3513362" y="2284223"/>
              <a:ext cx="220784" cy="982408"/>
            </a:xfrm>
            <a:custGeom>
              <a:rect b="b" l="l" r="r" t="t"/>
              <a:pathLst>
                <a:path extrusionOk="0" h="9451" w="2124">
                  <a:moveTo>
                    <a:pt x="2123" y="9451"/>
                  </a:moveTo>
                  <a:lnTo>
                    <a:pt x="0" y="8994"/>
                  </a:lnTo>
                  <a:lnTo>
                    <a:pt x="0" y="115"/>
                  </a:lnTo>
                  <a:lnTo>
                    <a:pt x="2123" y="1"/>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5"/>
            <p:cNvSpPr/>
            <p:nvPr/>
          </p:nvSpPr>
          <p:spPr>
            <a:xfrm>
              <a:off x="-3513362" y="2262914"/>
              <a:ext cx="612251" cy="54676"/>
            </a:xfrm>
            <a:custGeom>
              <a:rect b="b" l="l" r="r" t="t"/>
              <a:pathLst>
                <a:path extrusionOk="0" h="526" w="5890">
                  <a:moveTo>
                    <a:pt x="5889" y="1"/>
                  </a:moveTo>
                  <a:lnTo>
                    <a:pt x="2123" y="206"/>
                  </a:lnTo>
                  <a:lnTo>
                    <a:pt x="0" y="320"/>
                  </a:lnTo>
                  <a:lnTo>
                    <a:pt x="0" y="526"/>
                  </a:lnTo>
                  <a:lnTo>
                    <a:pt x="2123" y="457"/>
                  </a:lnTo>
                  <a:lnTo>
                    <a:pt x="5889" y="229"/>
                  </a:lnTo>
                  <a:lnTo>
                    <a:pt x="5889"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55"/>
          <p:cNvGrpSpPr/>
          <p:nvPr/>
        </p:nvGrpSpPr>
        <p:grpSpPr>
          <a:xfrm>
            <a:off x="7484000" y="2045285"/>
            <a:ext cx="598853" cy="643961"/>
            <a:chOff x="-2932090" y="-176096"/>
            <a:chExt cx="1259947" cy="1354852"/>
          </a:xfrm>
        </p:grpSpPr>
        <p:sp>
          <p:nvSpPr>
            <p:cNvPr id="540" name="Google Shape;540;p55"/>
            <p:cNvSpPr/>
            <p:nvPr/>
          </p:nvSpPr>
          <p:spPr>
            <a:xfrm>
              <a:off x="-2932090" y="-145328"/>
              <a:ext cx="1155584" cy="1324083"/>
            </a:xfrm>
            <a:custGeom>
              <a:rect b="b" l="l" r="r" t="t"/>
              <a:pathLst>
                <a:path extrusionOk="0" h="12738" w="11117">
                  <a:moveTo>
                    <a:pt x="1621" y="823"/>
                  </a:moveTo>
                  <a:lnTo>
                    <a:pt x="1621" y="823"/>
                  </a:lnTo>
                  <a:cubicBezTo>
                    <a:pt x="1" y="2124"/>
                    <a:pt x="411" y="5479"/>
                    <a:pt x="2557" y="8401"/>
                  </a:cubicBezTo>
                  <a:lnTo>
                    <a:pt x="2557" y="8401"/>
                  </a:lnTo>
                  <a:cubicBezTo>
                    <a:pt x="4703" y="11345"/>
                    <a:pt x="7784" y="12737"/>
                    <a:pt x="9519" y="11573"/>
                  </a:cubicBezTo>
                  <a:lnTo>
                    <a:pt x="9519" y="11573"/>
                  </a:lnTo>
                  <a:lnTo>
                    <a:pt x="9519" y="11573"/>
                  </a:lnTo>
                  <a:lnTo>
                    <a:pt x="10455" y="10889"/>
                  </a:lnTo>
                  <a:lnTo>
                    <a:pt x="10295" y="10660"/>
                  </a:lnTo>
                  <a:cubicBezTo>
                    <a:pt x="11117" y="9085"/>
                    <a:pt x="10546" y="6323"/>
                    <a:pt x="8743" y="3881"/>
                  </a:cubicBezTo>
                  <a:lnTo>
                    <a:pt x="8743" y="3881"/>
                  </a:lnTo>
                  <a:cubicBezTo>
                    <a:pt x="6917" y="1393"/>
                    <a:pt x="4429" y="1"/>
                    <a:pt x="2648" y="343"/>
                  </a:cubicBezTo>
                  <a:lnTo>
                    <a:pt x="2648" y="343"/>
                  </a:lnTo>
                  <a:lnTo>
                    <a:pt x="2511" y="16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5"/>
            <p:cNvSpPr/>
            <p:nvPr/>
          </p:nvSpPr>
          <p:spPr>
            <a:xfrm>
              <a:off x="-2849037" y="-176096"/>
              <a:ext cx="1176894" cy="1295498"/>
            </a:xfrm>
            <a:custGeom>
              <a:rect b="b" l="l" r="r" t="t"/>
              <a:pathLst>
                <a:path extrusionOk="0" h="12463" w="11322">
                  <a:moveTo>
                    <a:pt x="1712" y="457"/>
                  </a:moveTo>
                  <a:cubicBezTo>
                    <a:pt x="0" y="1712"/>
                    <a:pt x="389" y="5136"/>
                    <a:pt x="2580" y="8103"/>
                  </a:cubicBezTo>
                  <a:lnTo>
                    <a:pt x="2580" y="8103"/>
                  </a:lnTo>
                  <a:cubicBezTo>
                    <a:pt x="4748" y="11070"/>
                    <a:pt x="7898" y="12463"/>
                    <a:pt x="9610" y="11230"/>
                  </a:cubicBezTo>
                  <a:lnTo>
                    <a:pt x="9610" y="11230"/>
                  </a:lnTo>
                  <a:cubicBezTo>
                    <a:pt x="11322" y="9975"/>
                    <a:pt x="10934" y="6551"/>
                    <a:pt x="8765" y="3561"/>
                  </a:cubicBezTo>
                  <a:lnTo>
                    <a:pt x="8765" y="3561"/>
                  </a:lnTo>
                  <a:cubicBezTo>
                    <a:pt x="7122" y="1347"/>
                    <a:pt x="4931" y="0"/>
                    <a:pt x="3219" y="0"/>
                  </a:cubicBezTo>
                  <a:lnTo>
                    <a:pt x="3219" y="0"/>
                  </a:lnTo>
                  <a:cubicBezTo>
                    <a:pt x="2671" y="0"/>
                    <a:pt x="2146" y="137"/>
                    <a:pt x="1712" y="4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5"/>
            <p:cNvSpPr/>
            <p:nvPr/>
          </p:nvSpPr>
          <p:spPr>
            <a:xfrm>
              <a:off x="-2718583" y="-59884"/>
              <a:ext cx="935008" cy="1032199"/>
            </a:xfrm>
            <a:custGeom>
              <a:rect b="b" l="l" r="r" t="t"/>
              <a:pathLst>
                <a:path extrusionOk="0" h="9930" w="8995">
                  <a:moveTo>
                    <a:pt x="1370" y="366"/>
                  </a:moveTo>
                  <a:cubicBezTo>
                    <a:pt x="1" y="1370"/>
                    <a:pt x="320" y="4086"/>
                    <a:pt x="2055" y="6460"/>
                  </a:cubicBezTo>
                  <a:lnTo>
                    <a:pt x="2055" y="6460"/>
                  </a:lnTo>
                  <a:cubicBezTo>
                    <a:pt x="3790" y="8811"/>
                    <a:pt x="6278" y="9930"/>
                    <a:pt x="7647" y="8925"/>
                  </a:cubicBezTo>
                  <a:lnTo>
                    <a:pt x="7647" y="8925"/>
                  </a:lnTo>
                  <a:cubicBezTo>
                    <a:pt x="8994" y="7921"/>
                    <a:pt x="8697" y="5205"/>
                    <a:pt x="6963" y="2854"/>
                  </a:cubicBezTo>
                  <a:lnTo>
                    <a:pt x="6963" y="2854"/>
                  </a:lnTo>
                  <a:cubicBezTo>
                    <a:pt x="5662" y="1073"/>
                    <a:pt x="3927" y="1"/>
                    <a:pt x="2580" y="1"/>
                  </a:cubicBezTo>
                  <a:lnTo>
                    <a:pt x="2580" y="1"/>
                  </a:lnTo>
                  <a:cubicBezTo>
                    <a:pt x="2124" y="1"/>
                    <a:pt x="1713" y="115"/>
                    <a:pt x="1370" y="36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5"/>
            <p:cNvSpPr/>
            <p:nvPr/>
          </p:nvSpPr>
          <p:spPr>
            <a:xfrm>
              <a:off x="-2690102" y="-34417"/>
              <a:ext cx="880331" cy="914842"/>
            </a:xfrm>
            <a:custGeom>
              <a:rect b="b" l="l" r="r" t="t"/>
              <a:pathLst>
                <a:path extrusionOk="0" h="8801" w="8469">
                  <a:moveTo>
                    <a:pt x="2310" y="27"/>
                  </a:moveTo>
                  <a:cubicBezTo>
                    <a:pt x="3574" y="27"/>
                    <a:pt x="5228" y="1068"/>
                    <a:pt x="6460" y="2769"/>
                  </a:cubicBezTo>
                  <a:cubicBezTo>
                    <a:pt x="8104" y="5005"/>
                    <a:pt x="8446" y="7562"/>
                    <a:pt x="7214" y="8452"/>
                  </a:cubicBezTo>
                  <a:cubicBezTo>
                    <a:pt x="6918" y="8671"/>
                    <a:pt x="6558" y="8774"/>
                    <a:pt x="6160" y="8774"/>
                  </a:cubicBezTo>
                  <a:cubicBezTo>
                    <a:pt x="4895" y="8774"/>
                    <a:pt x="3236" y="7733"/>
                    <a:pt x="1987" y="6033"/>
                  </a:cubicBezTo>
                  <a:cubicBezTo>
                    <a:pt x="366" y="3819"/>
                    <a:pt x="24" y="1262"/>
                    <a:pt x="1256" y="349"/>
                  </a:cubicBezTo>
                  <a:cubicBezTo>
                    <a:pt x="1552" y="130"/>
                    <a:pt x="1911" y="27"/>
                    <a:pt x="2310" y="27"/>
                  </a:cubicBezTo>
                  <a:close/>
                  <a:moveTo>
                    <a:pt x="2310" y="1"/>
                  </a:moveTo>
                  <a:cubicBezTo>
                    <a:pt x="1904" y="1"/>
                    <a:pt x="1537" y="106"/>
                    <a:pt x="1233" y="326"/>
                  </a:cubicBezTo>
                  <a:cubicBezTo>
                    <a:pt x="1" y="1239"/>
                    <a:pt x="320" y="3819"/>
                    <a:pt x="1964" y="6055"/>
                  </a:cubicBezTo>
                  <a:cubicBezTo>
                    <a:pt x="3227" y="7769"/>
                    <a:pt x="4885" y="8800"/>
                    <a:pt x="6150" y="8800"/>
                  </a:cubicBezTo>
                  <a:cubicBezTo>
                    <a:pt x="6553" y="8800"/>
                    <a:pt x="6916" y="8695"/>
                    <a:pt x="7214" y="8475"/>
                  </a:cubicBezTo>
                  <a:cubicBezTo>
                    <a:pt x="8469" y="7562"/>
                    <a:pt x="8149" y="4983"/>
                    <a:pt x="6506" y="2746"/>
                  </a:cubicBezTo>
                  <a:cubicBezTo>
                    <a:pt x="5242" y="1032"/>
                    <a:pt x="3585" y="1"/>
                    <a:pt x="2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5"/>
            <p:cNvSpPr/>
            <p:nvPr/>
          </p:nvSpPr>
          <p:spPr>
            <a:xfrm>
              <a:off x="-2469423" y="54042"/>
              <a:ext cx="470362" cy="737923"/>
            </a:xfrm>
            <a:custGeom>
              <a:rect b="b" l="l" r="r" t="t"/>
              <a:pathLst>
                <a:path extrusionOk="0" h="7099" w="4525">
                  <a:moveTo>
                    <a:pt x="1347" y="1826"/>
                  </a:moveTo>
                  <a:lnTo>
                    <a:pt x="1507" y="1918"/>
                  </a:lnTo>
                  <a:lnTo>
                    <a:pt x="2534" y="2465"/>
                  </a:lnTo>
                  <a:cubicBezTo>
                    <a:pt x="2762" y="2579"/>
                    <a:pt x="2968" y="2899"/>
                    <a:pt x="3036" y="3173"/>
                  </a:cubicBezTo>
                  <a:lnTo>
                    <a:pt x="3036" y="3241"/>
                  </a:lnTo>
                  <a:cubicBezTo>
                    <a:pt x="3087" y="3444"/>
                    <a:pt x="3025" y="3559"/>
                    <a:pt x="2906" y="3559"/>
                  </a:cubicBezTo>
                  <a:cubicBezTo>
                    <a:pt x="2865" y="3559"/>
                    <a:pt x="2816" y="3545"/>
                    <a:pt x="2762" y="3515"/>
                  </a:cubicBezTo>
                  <a:lnTo>
                    <a:pt x="1575" y="2876"/>
                  </a:lnTo>
                  <a:lnTo>
                    <a:pt x="1347" y="1826"/>
                  </a:lnTo>
                  <a:close/>
                  <a:moveTo>
                    <a:pt x="1781" y="3835"/>
                  </a:moveTo>
                  <a:lnTo>
                    <a:pt x="2968" y="4497"/>
                  </a:lnTo>
                  <a:lnTo>
                    <a:pt x="3059" y="4542"/>
                  </a:lnTo>
                  <a:cubicBezTo>
                    <a:pt x="3310" y="4657"/>
                    <a:pt x="3538" y="5022"/>
                    <a:pt x="3607" y="5319"/>
                  </a:cubicBezTo>
                  <a:lnTo>
                    <a:pt x="3630" y="5387"/>
                  </a:lnTo>
                  <a:cubicBezTo>
                    <a:pt x="3682" y="5613"/>
                    <a:pt x="3601" y="5747"/>
                    <a:pt x="3459" y="5747"/>
                  </a:cubicBezTo>
                  <a:cubicBezTo>
                    <a:pt x="3415" y="5747"/>
                    <a:pt x="3364" y="5734"/>
                    <a:pt x="3310" y="5707"/>
                  </a:cubicBezTo>
                  <a:lnTo>
                    <a:pt x="2192" y="5090"/>
                  </a:lnTo>
                  <a:lnTo>
                    <a:pt x="2032" y="4999"/>
                  </a:lnTo>
                  <a:lnTo>
                    <a:pt x="1781" y="3835"/>
                  </a:lnTo>
                  <a:close/>
                  <a:moveTo>
                    <a:pt x="434" y="0"/>
                  </a:moveTo>
                  <a:lnTo>
                    <a:pt x="548" y="548"/>
                  </a:lnTo>
                  <a:lnTo>
                    <a:pt x="389" y="457"/>
                  </a:lnTo>
                  <a:lnTo>
                    <a:pt x="1" y="251"/>
                  </a:lnTo>
                  <a:lnTo>
                    <a:pt x="206" y="1210"/>
                  </a:lnTo>
                  <a:lnTo>
                    <a:pt x="594" y="1415"/>
                  </a:lnTo>
                  <a:lnTo>
                    <a:pt x="799" y="2465"/>
                  </a:lnTo>
                  <a:lnTo>
                    <a:pt x="1005" y="3424"/>
                  </a:lnTo>
                  <a:lnTo>
                    <a:pt x="1256" y="4588"/>
                  </a:lnTo>
                  <a:lnTo>
                    <a:pt x="868" y="4383"/>
                  </a:lnTo>
                  <a:lnTo>
                    <a:pt x="1073" y="5364"/>
                  </a:lnTo>
                  <a:lnTo>
                    <a:pt x="1461" y="5570"/>
                  </a:lnTo>
                  <a:lnTo>
                    <a:pt x="1644" y="5661"/>
                  </a:lnTo>
                  <a:lnTo>
                    <a:pt x="1735" y="6095"/>
                  </a:lnTo>
                  <a:lnTo>
                    <a:pt x="2511" y="6505"/>
                  </a:lnTo>
                  <a:lnTo>
                    <a:pt x="2397" y="6072"/>
                  </a:lnTo>
                  <a:lnTo>
                    <a:pt x="2397" y="6072"/>
                  </a:lnTo>
                  <a:lnTo>
                    <a:pt x="2717" y="6232"/>
                  </a:lnTo>
                  <a:lnTo>
                    <a:pt x="2808" y="6688"/>
                  </a:lnTo>
                  <a:lnTo>
                    <a:pt x="3584" y="7099"/>
                  </a:lnTo>
                  <a:lnTo>
                    <a:pt x="3493" y="6642"/>
                  </a:lnTo>
                  <a:lnTo>
                    <a:pt x="3516" y="6665"/>
                  </a:lnTo>
                  <a:cubicBezTo>
                    <a:pt x="3685" y="6758"/>
                    <a:pt x="3836" y="6803"/>
                    <a:pt x="3964" y="6803"/>
                  </a:cubicBezTo>
                  <a:cubicBezTo>
                    <a:pt x="4340" y="6803"/>
                    <a:pt x="4525" y="6427"/>
                    <a:pt x="4406" y="5798"/>
                  </a:cubicBezTo>
                  <a:lnTo>
                    <a:pt x="4383" y="5729"/>
                  </a:lnTo>
                  <a:cubicBezTo>
                    <a:pt x="4292" y="5296"/>
                    <a:pt x="4063" y="4816"/>
                    <a:pt x="3767" y="4405"/>
                  </a:cubicBezTo>
                  <a:cubicBezTo>
                    <a:pt x="3858" y="4246"/>
                    <a:pt x="3881" y="3995"/>
                    <a:pt x="3812" y="3652"/>
                  </a:cubicBezTo>
                  <a:lnTo>
                    <a:pt x="3790" y="3584"/>
                  </a:lnTo>
                  <a:cubicBezTo>
                    <a:pt x="3630" y="2808"/>
                    <a:pt x="3013" y="1918"/>
                    <a:pt x="2420" y="1552"/>
                  </a:cubicBezTo>
                  <a:lnTo>
                    <a:pt x="2283" y="1005"/>
                  </a:lnTo>
                  <a:lnTo>
                    <a:pt x="1530" y="594"/>
                  </a:lnTo>
                  <a:lnTo>
                    <a:pt x="1644" y="1141"/>
                  </a:lnTo>
                  <a:lnTo>
                    <a:pt x="1324" y="959"/>
                  </a:lnTo>
                  <a:lnTo>
                    <a:pt x="1210" y="411"/>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55"/>
          <p:cNvGrpSpPr/>
          <p:nvPr/>
        </p:nvGrpSpPr>
        <p:grpSpPr>
          <a:xfrm rot="10800000">
            <a:off x="8131350" y="1181485"/>
            <a:ext cx="598853" cy="643961"/>
            <a:chOff x="-2932090" y="-176096"/>
            <a:chExt cx="1259947" cy="1354852"/>
          </a:xfrm>
        </p:grpSpPr>
        <p:sp>
          <p:nvSpPr>
            <p:cNvPr id="546" name="Google Shape;546;p55"/>
            <p:cNvSpPr/>
            <p:nvPr/>
          </p:nvSpPr>
          <p:spPr>
            <a:xfrm>
              <a:off x="-2932090" y="-145328"/>
              <a:ext cx="1155584" cy="1324083"/>
            </a:xfrm>
            <a:custGeom>
              <a:rect b="b" l="l" r="r" t="t"/>
              <a:pathLst>
                <a:path extrusionOk="0" h="12738" w="11117">
                  <a:moveTo>
                    <a:pt x="1621" y="823"/>
                  </a:moveTo>
                  <a:lnTo>
                    <a:pt x="1621" y="823"/>
                  </a:lnTo>
                  <a:cubicBezTo>
                    <a:pt x="1" y="2124"/>
                    <a:pt x="411" y="5479"/>
                    <a:pt x="2557" y="8401"/>
                  </a:cubicBezTo>
                  <a:lnTo>
                    <a:pt x="2557" y="8401"/>
                  </a:lnTo>
                  <a:cubicBezTo>
                    <a:pt x="4703" y="11345"/>
                    <a:pt x="7784" y="12737"/>
                    <a:pt x="9519" y="11573"/>
                  </a:cubicBezTo>
                  <a:lnTo>
                    <a:pt x="9519" y="11573"/>
                  </a:lnTo>
                  <a:lnTo>
                    <a:pt x="9519" y="11573"/>
                  </a:lnTo>
                  <a:lnTo>
                    <a:pt x="10455" y="10889"/>
                  </a:lnTo>
                  <a:lnTo>
                    <a:pt x="10295" y="10660"/>
                  </a:lnTo>
                  <a:cubicBezTo>
                    <a:pt x="11117" y="9085"/>
                    <a:pt x="10546" y="6323"/>
                    <a:pt x="8743" y="3881"/>
                  </a:cubicBezTo>
                  <a:lnTo>
                    <a:pt x="8743" y="3881"/>
                  </a:lnTo>
                  <a:cubicBezTo>
                    <a:pt x="6917" y="1393"/>
                    <a:pt x="4429" y="1"/>
                    <a:pt x="2648" y="343"/>
                  </a:cubicBezTo>
                  <a:lnTo>
                    <a:pt x="2648" y="343"/>
                  </a:lnTo>
                  <a:lnTo>
                    <a:pt x="2511" y="16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5"/>
            <p:cNvSpPr/>
            <p:nvPr/>
          </p:nvSpPr>
          <p:spPr>
            <a:xfrm>
              <a:off x="-2849037" y="-176096"/>
              <a:ext cx="1176894" cy="1295498"/>
            </a:xfrm>
            <a:custGeom>
              <a:rect b="b" l="l" r="r" t="t"/>
              <a:pathLst>
                <a:path extrusionOk="0" h="12463" w="11322">
                  <a:moveTo>
                    <a:pt x="1712" y="457"/>
                  </a:moveTo>
                  <a:cubicBezTo>
                    <a:pt x="0" y="1712"/>
                    <a:pt x="389" y="5136"/>
                    <a:pt x="2580" y="8103"/>
                  </a:cubicBezTo>
                  <a:lnTo>
                    <a:pt x="2580" y="8103"/>
                  </a:lnTo>
                  <a:cubicBezTo>
                    <a:pt x="4748" y="11070"/>
                    <a:pt x="7898" y="12463"/>
                    <a:pt x="9610" y="11230"/>
                  </a:cubicBezTo>
                  <a:lnTo>
                    <a:pt x="9610" y="11230"/>
                  </a:lnTo>
                  <a:cubicBezTo>
                    <a:pt x="11322" y="9975"/>
                    <a:pt x="10934" y="6551"/>
                    <a:pt x="8765" y="3561"/>
                  </a:cubicBezTo>
                  <a:lnTo>
                    <a:pt x="8765" y="3561"/>
                  </a:lnTo>
                  <a:cubicBezTo>
                    <a:pt x="7122" y="1347"/>
                    <a:pt x="4931" y="0"/>
                    <a:pt x="3219" y="0"/>
                  </a:cubicBezTo>
                  <a:lnTo>
                    <a:pt x="3219" y="0"/>
                  </a:lnTo>
                  <a:cubicBezTo>
                    <a:pt x="2671" y="0"/>
                    <a:pt x="2146" y="137"/>
                    <a:pt x="1712" y="4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5"/>
            <p:cNvSpPr/>
            <p:nvPr/>
          </p:nvSpPr>
          <p:spPr>
            <a:xfrm>
              <a:off x="-2718583" y="-59884"/>
              <a:ext cx="935008" cy="1032199"/>
            </a:xfrm>
            <a:custGeom>
              <a:rect b="b" l="l" r="r" t="t"/>
              <a:pathLst>
                <a:path extrusionOk="0" h="9930" w="8995">
                  <a:moveTo>
                    <a:pt x="1370" y="366"/>
                  </a:moveTo>
                  <a:cubicBezTo>
                    <a:pt x="1" y="1370"/>
                    <a:pt x="320" y="4086"/>
                    <a:pt x="2055" y="6460"/>
                  </a:cubicBezTo>
                  <a:lnTo>
                    <a:pt x="2055" y="6460"/>
                  </a:lnTo>
                  <a:cubicBezTo>
                    <a:pt x="3790" y="8811"/>
                    <a:pt x="6278" y="9930"/>
                    <a:pt x="7647" y="8925"/>
                  </a:cubicBezTo>
                  <a:lnTo>
                    <a:pt x="7647" y="8925"/>
                  </a:lnTo>
                  <a:cubicBezTo>
                    <a:pt x="8994" y="7921"/>
                    <a:pt x="8697" y="5205"/>
                    <a:pt x="6963" y="2854"/>
                  </a:cubicBezTo>
                  <a:lnTo>
                    <a:pt x="6963" y="2854"/>
                  </a:lnTo>
                  <a:cubicBezTo>
                    <a:pt x="5662" y="1073"/>
                    <a:pt x="3927" y="1"/>
                    <a:pt x="2580" y="1"/>
                  </a:cubicBezTo>
                  <a:lnTo>
                    <a:pt x="2580" y="1"/>
                  </a:lnTo>
                  <a:cubicBezTo>
                    <a:pt x="2124" y="1"/>
                    <a:pt x="1713" y="115"/>
                    <a:pt x="1370" y="36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5"/>
            <p:cNvSpPr/>
            <p:nvPr/>
          </p:nvSpPr>
          <p:spPr>
            <a:xfrm>
              <a:off x="-2690102" y="-34417"/>
              <a:ext cx="880331" cy="914842"/>
            </a:xfrm>
            <a:custGeom>
              <a:rect b="b" l="l" r="r" t="t"/>
              <a:pathLst>
                <a:path extrusionOk="0" h="8801" w="8469">
                  <a:moveTo>
                    <a:pt x="2310" y="27"/>
                  </a:moveTo>
                  <a:cubicBezTo>
                    <a:pt x="3574" y="27"/>
                    <a:pt x="5228" y="1068"/>
                    <a:pt x="6460" y="2769"/>
                  </a:cubicBezTo>
                  <a:cubicBezTo>
                    <a:pt x="8104" y="5005"/>
                    <a:pt x="8446" y="7562"/>
                    <a:pt x="7214" y="8452"/>
                  </a:cubicBezTo>
                  <a:cubicBezTo>
                    <a:pt x="6918" y="8671"/>
                    <a:pt x="6558" y="8774"/>
                    <a:pt x="6160" y="8774"/>
                  </a:cubicBezTo>
                  <a:cubicBezTo>
                    <a:pt x="4895" y="8774"/>
                    <a:pt x="3236" y="7733"/>
                    <a:pt x="1987" y="6033"/>
                  </a:cubicBezTo>
                  <a:cubicBezTo>
                    <a:pt x="366" y="3819"/>
                    <a:pt x="24" y="1262"/>
                    <a:pt x="1256" y="349"/>
                  </a:cubicBezTo>
                  <a:cubicBezTo>
                    <a:pt x="1552" y="130"/>
                    <a:pt x="1911" y="27"/>
                    <a:pt x="2310" y="27"/>
                  </a:cubicBezTo>
                  <a:close/>
                  <a:moveTo>
                    <a:pt x="2310" y="1"/>
                  </a:moveTo>
                  <a:cubicBezTo>
                    <a:pt x="1904" y="1"/>
                    <a:pt x="1537" y="106"/>
                    <a:pt x="1233" y="326"/>
                  </a:cubicBezTo>
                  <a:cubicBezTo>
                    <a:pt x="1" y="1239"/>
                    <a:pt x="320" y="3819"/>
                    <a:pt x="1964" y="6055"/>
                  </a:cubicBezTo>
                  <a:cubicBezTo>
                    <a:pt x="3227" y="7769"/>
                    <a:pt x="4885" y="8800"/>
                    <a:pt x="6150" y="8800"/>
                  </a:cubicBezTo>
                  <a:cubicBezTo>
                    <a:pt x="6553" y="8800"/>
                    <a:pt x="6916" y="8695"/>
                    <a:pt x="7214" y="8475"/>
                  </a:cubicBezTo>
                  <a:cubicBezTo>
                    <a:pt x="8469" y="7562"/>
                    <a:pt x="8149" y="4983"/>
                    <a:pt x="6506" y="2746"/>
                  </a:cubicBezTo>
                  <a:cubicBezTo>
                    <a:pt x="5242" y="1032"/>
                    <a:pt x="3585" y="1"/>
                    <a:pt x="2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5"/>
            <p:cNvSpPr/>
            <p:nvPr/>
          </p:nvSpPr>
          <p:spPr>
            <a:xfrm>
              <a:off x="-2469423" y="54042"/>
              <a:ext cx="470362" cy="737923"/>
            </a:xfrm>
            <a:custGeom>
              <a:rect b="b" l="l" r="r" t="t"/>
              <a:pathLst>
                <a:path extrusionOk="0" h="7099" w="4525">
                  <a:moveTo>
                    <a:pt x="1347" y="1826"/>
                  </a:moveTo>
                  <a:lnTo>
                    <a:pt x="1507" y="1918"/>
                  </a:lnTo>
                  <a:lnTo>
                    <a:pt x="2534" y="2465"/>
                  </a:lnTo>
                  <a:cubicBezTo>
                    <a:pt x="2762" y="2579"/>
                    <a:pt x="2968" y="2899"/>
                    <a:pt x="3036" y="3173"/>
                  </a:cubicBezTo>
                  <a:lnTo>
                    <a:pt x="3036" y="3241"/>
                  </a:lnTo>
                  <a:cubicBezTo>
                    <a:pt x="3087" y="3444"/>
                    <a:pt x="3025" y="3559"/>
                    <a:pt x="2906" y="3559"/>
                  </a:cubicBezTo>
                  <a:cubicBezTo>
                    <a:pt x="2865" y="3559"/>
                    <a:pt x="2816" y="3545"/>
                    <a:pt x="2762" y="3515"/>
                  </a:cubicBezTo>
                  <a:lnTo>
                    <a:pt x="1575" y="2876"/>
                  </a:lnTo>
                  <a:lnTo>
                    <a:pt x="1347" y="1826"/>
                  </a:lnTo>
                  <a:close/>
                  <a:moveTo>
                    <a:pt x="1781" y="3835"/>
                  </a:moveTo>
                  <a:lnTo>
                    <a:pt x="2968" y="4497"/>
                  </a:lnTo>
                  <a:lnTo>
                    <a:pt x="3059" y="4542"/>
                  </a:lnTo>
                  <a:cubicBezTo>
                    <a:pt x="3310" y="4657"/>
                    <a:pt x="3538" y="5022"/>
                    <a:pt x="3607" y="5319"/>
                  </a:cubicBezTo>
                  <a:lnTo>
                    <a:pt x="3630" y="5387"/>
                  </a:lnTo>
                  <a:cubicBezTo>
                    <a:pt x="3682" y="5613"/>
                    <a:pt x="3601" y="5747"/>
                    <a:pt x="3459" y="5747"/>
                  </a:cubicBezTo>
                  <a:cubicBezTo>
                    <a:pt x="3415" y="5747"/>
                    <a:pt x="3364" y="5734"/>
                    <a:pt x="3310" y="5707"/>
                  </a:cubicBezTo>
                  <a:lnTo>
                    <a:pt x="2192" y="5090"/>
                  </a:lnTo>
                  <a:lnTo>
                    <a:pt x="2032" y="4999"/>
                  </a:lnTo>
                  <a:lnTo>
                    <a:pt x="1781" y="3835"/>
                  </a:lnTo>
                  <a:close/>
                  <a:moveTo>
                    <a:pt x="434" y="0"/>
                  </a:moveTo>
                  <a:lnTo>
                    <a:pt x="548" y="548"/>
                  </a:lnTo>
                  <a:lnTo>
                    <a:pt x="389" y="457"/>
                  </a:lnTo>
                  <a:lnTo>
                    <a:pt x="1" y="251"/>
                  </a:lnTo>
                  <a:lnTo>
                    <a:pt x="206" y="1210"/>
                  </a:lnTo>
                  <a:lnTo>
                    <a:pt x="594" y="1415"/>
                  </a:lnTo>
                  <a:lnTo>
                    <a:pt x="799" y="2465"/>
                  </a:lnTo>
                  <a:lnTo>
                    <a:pt x="1005" y="3424"/>
                  </a:lnTo>
                  <a:lnTo>
                    <a:pt x="1256" y="4588"/>
                  </a:lnTo>
                  <a:lnTo>
                    <a:pt x="868" y="4383"/>
                  </a:lnTo>
                  <a:lnTo>
                    <a:pt x="1073" y="5364"/>
                  </a:lnTo>
                  <a:lnTo>
                    <a:pt x="1461" y="5570"/>
                  </a:lnTo>
                  <a:lnTo>
                    <a:pt x="1644" y="5661"/>
                  </a:lnTo>
                  <a:lnTo>
                    <a:pt x="1735" y="6095"/>
                  </a:lnTo>
                  <a:lnTo>
                    <a:pt x="2511" y="6505"/>
                  </a:lnTo>
                  <a:lnTo>
                    <a:pt x="2397" y="6072"/>
                  </a:lnTo>
                  <a:lnTo>
                    <a:pt x="2397" y="6072"/>
                  </a:lnTo>
                  <a:lnTo>
                    <a:pt x="2717" y="6232"/>
                  </a:lnTo>
                  <a:lnTo>
                    <a:pt x="2808" y="6688"/>
                  </a:lnTo>
                  <a:lnTo>
                    <a:pt x="3584" y="7099"/>
                  </a:lnTo>
                  <a:lnTo>
                    <a:pt x="3493" y="6642"/>
                  </a:lnTo>
                  <a:lnTo>
                    <a:pt x="3516" y="6665"/>
                  </a:lnTo>
                  <a:cubicBezTo>
                    <a:pt x="3685" y="6758"/>
                    <a:pt x="3836" y="6803"/>
                    <a:pt x="3964" y="6803"/>
                  </a:cubicBezTo>
                  <a:cubicBezTo>
                    <a:pt x="4340" y="6803"/>
                    <a:pt x="4525" y="6427"/>
                    <a:pt x="4406" y="5798"/>
                  </a:cubicBezTo>
                  <a:lnTo>
                    <a:pt x="4383" y="5729"/>
                  </a:lnTo>
                  <a:cubicBezTo>
                    <a:pt x="4292" y="5296"/>
                    <a:pt x="4063" y="4816"/>
                    <a:pt x="3767" y="4405"/>
                  </a:cubicBezTo>
                  <a:cubicBezTo>
                    <a:pt x="3858" y="4246"/>
                    <a:pt x="3881" y="3995"/>
                    <a:pt x="3812" y="3652"/>
                  </a:cubicBezTo>
                  <a:lnTo>
                    <a:pt x="3790" y="3584"/>
                  </a:lnTo>
                  <a:cubicBezTo>
                    <a:pt x="3630" y="2808"/>
                    <a:pt x="3013" y="1918"/>
                    <a:pt x="2420" y="1552"/>
                  </a:cubicBezTo>
                  <a:lnTo>
                    <a:pt x="2283" y="1005"/>
                  </a:lnTo>
                  <a:lnTo>
                    <a:pt x="1530" y="594"/>
                  </a:lnTo>
                  <a:lnTo>
                    <a:pt x="1644" y="1141"/>
                  </a:lnTo>
                  <a:lnTo>
                    <a:pt x="1324" y="959"/>
                  </a:lnTo>
                  <a:lnTo>
                    <a:pt x="1210" y="411"/>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55"/>
          <p:cNvGrpSpPr/>
          <p:nvPr/>
        </p:nvGrpSpPr>
        <p:grpSpPr>
          <a:xfrm>
            <a:off x="7610718" y="3209333"/>
            <a:ext cx="345413" cy="564911"/>
            <a:chOff x="-3731650" y="1563039"/>
            <a:chExt cx="1041657" cy="1703592"/>
          </a:xfrm>
        </p:grpSpPr>
        <p:sp>
          <p:nvSpPr>
            <p:cNvPr id="552" name="Google Shape;552;p55"/>
            <p:cNvSpPr/>
            <p:nvPr/>
          </p:nvSpPr>
          <p:spPr>
            <a:xfrm>
              <a:off x="-3546625" y="1563039"/>
              <a:ext cx="856631" cy="735533"/>
            </a:xfrm>
            <a:custGeom>
              <a:rect b="b" l="l" r="r" t="t"/>
              <a:pathLst>
                <a:path extrusionOk="0" h="7076" w="8241">
                  <a:moveTo>
                    <a:pt x="4018" y="0"/>
                  </a:moveTo>
                  <a:lnTo>
                    <a:pt x="1" y="7076"/>
                  </a:lnTo>
                  <a:lnTo>
                    <a:pt x="8241" y="6642"/>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5"/>
            <p:cNvSpPr/>
            <p:nvPr/>
          </p:nvSpPr>
          <p:spPr>
            <a:xfrm>
              <a:off x="-3731650" y="1563039"/>
              <a:ext cx="602792" cy="735533"/>
            </a:xfrm>
            <a:custGeom>
              <a:rect b="b" l="l" r="r" t="t"/>
              <a:pathLst>
                <a:path extrusionOk="0" h="7076" w="5799">
                  <a:moveTo>
                    <a:pt x="5798" y="0"/>
                  </a:moveTo>
                  <a:lnTo>
                    <a:pt x="3744" y="0"/>
                  </a:lnTo>
                  <a:lnTo>
                    <a:pt x="0" y="6665"/>
                  </a:lnTo>
                  <a:lnTo>
                    <a:pt x="1781" y="7076"/>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5"/>
            <p:cNvSpPr/>
            <p:nvPr/>
          </p:nvSpPr>
          <p:spPr>
            <a:xfrm>
              <a:off x="-3292682" y="2262914"/>
              <a:ext cx="391570" cy="1003717"/>
            </a:xfrm>
            <a:custGeom>
              <a:rect b="b" l="l" r="r" t="t"/>
              <a:pathLst>
                <a:path extrusionOk="0" h="9656" w="3767">
                  <a:moveTo>
                    <a:pt x="3766" y="8720"/>
                  </a:moveTo>
                  <a:lnTo>
                    <a:pt x="0" y="9656"/>
                  </a:lnTo>
                  <a:lnTo>
                    <a:pt x="0" y="206"/>
                  </a:lnTo>
                  <a:lnTo>
                    <a:pt x="3766"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5"/>
            <p:cNvSpPr/>
            <p:nvPr/>
          </p:nvSpPr>
          <p:spPr>
            <a:xfrm>
              <a:off x="-3513362" y="2284223"/>
              <a:ext cx="220784" cy="982408"/>
            </a:xfrm>
            <a:custGeom>
              <a:rect b="b" l="l" r="r" t="t"/>
              <a:pathLst>
                <a:path extrusionOk="0" h="9451" w="2124">
                  <a:moveTo>
                    <a:pt x="2123" y="9451"/>
                  </a:moveTo>
                  <a:lnTo>
                    <a:pt x="0" y="8994"/>
                  </a:lnTo>
                  <a:lnTo>
                    <a:pt x="0" y="115"/>
                  </a:lnTo>
                  <a:lnTo>
                    <a:pt x="2123" y="1"/>
                  </a:lnTo>
                  <a:close/>
                </a:path>
              </a:pathLst>
            </a:custGeom>
            <a:gradFill>
              <a:gsLst>
                <a:gs pos="0">
                  <a:schemeClr val="dk2">
                    <a:alpha val="59730"/>
                  </a:schemeClr>
                </a:gs>
                <a:gs pos="100000">
                  <a:schemeClr val="lt2">
                    <a:alpha val="59730"/>
                  </a:scheme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5"/>
            <p:cNvSpPr/>
            <p:nvPr/>
          </p:nvSpPr>
          <p:spPr>
            <a:xfrm>
              <a:off x="-3513362" y="2262914"/>
              <a:ext cx="612251" cy="54676"/>
            </a:xfrm>
            <a:custGeom>
              <a:rect b="b" l="l" r="r" t="t"/>
              <a:pathLst>
                <a:path extrusionOk="0" h="526" w="5890">
                  <a:moveTo>
                    <a:pt x="5889" y="1"/>
                  </a:moveTo>
                  <a:lnTo>
                    <a:pt x="2123" y="206"/>
                  </a:lnTo>
                  <a:lnTo>
                    <a:pt x="0" y="320"/>
                  </a:lnTo>
                  <a:lnTo>
                    <a:pt x="0" y="526"/>
                  </a:lnTo>
                  <a:lnTo>
                    <a:pt x="2123" y="457"/>
                  </a:lnTo>
                  <a:lnTo>
                    <a:pt x="5889" y="229"/>
                  </a:lnTo>
                  <a:lnTo>
                    <a:pt x="5889" y="1"/>
                  </a:lnTo>
                  <a:close/>
                </a:path>
              </a:pathLst>
            </a:custGeom>
            <a:solidFill>
              <a:srgbClr val="ACC9FF">
                <a:alpha val="59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a:t>
            </a:r>
            <a:endParaRPr/>
          </a:p>
        </p:txBody>
      </p:sp>
      <p:sp>
        <p:nvSpPr>
          <p:cNvPr id="250" name="Google Shape;250;p28"/>
          <p:cNvSpPr txBox="1"/>
          <p:nvPr>
            <p:ph idx="4" type="subTitle"/>
          </p:nvPr>
        </p:nvSpPr>
        <p:spPr>
          <a:xfrm>
            <a:off x="1403209" y="1216275"/>
            <a:ext cx="7087800" cy="70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What are the trends for each targeted cryptocurrency?</a:t>
            </a:r>
            <a:endParaRPr b="0"/>
          </a:p>
        </p:txBody>
      </p:sp>
      <p:sp>
        <p:nvSpPr>
          <p:cNvPr id="251" name="Google Shape;251;p28"/>
          <p:cNvSpPr txBox="1"/>
          <p:nvPr>
            <p:ph idx="5" type="subTitle"/>
          </p:nvPr>
        </p:nvSpPr>
        <p:spPr>
          <a:xfrm>
            <a:off x="1403209" y="2163150"/>
            <a:ext cx="7087800" cy="70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What are the average, median, and volatility of cryptocurrency prices? </a:t>
            </a:r>
            <a:endParaRPr b="0"/>
          </a:p>
        </p:txBody>
      </p:sp>
      <p:sp>
        <p:nvSpPr>
          <p:cNvPr id="252" name="Google Shape;252;p28"/>
          <p:cNvSpPr/>
          <p:nvPr/>
        </p:nvSpPr>
        <p:spPr>
          <a:xfrm>
            <a:off x="713225" y="1216275"/>
            <a:ext cx="640200" cy="70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01</a:t>
            </a:r>
            <a:endParaRPr b="1" sz="2000">
              <a:solidFill>
                <a:schemeClr val="dk2"/>
              </a:solidFill>
              <a:latin typeface="Montserrat"/>
              <a:ea typeface="Montserrat"/>
              <a:cs typeface="Montserrat"/>
              <a:sym typeface="Montserrat"/>
            </a:endParaRPr>
          </a:p>
        </p:txBody>
      </p:sp>
      <p:sp>
        <p:nvSpPr>
          <p:cNvPr id="253" name="Google Shape;253;p28"/>
          <p:cNvSpPr/>
          <p:nvPr/>
        </p:nvSpPr>
        <p:spPr>
          <a:xfrm>
            <a:off x="713225" y="2163150"/>
            <a:ext cx="640200" cy="70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02</a:t>
            </a:r>
            <a:endParaRPr b="1" sz="2000">
              <a:solidFill>
                <a:schemeClr val="dk2"/>
              </a:solidFill>
              <a:latin typeface="Montserrat"/>
              <a:ea typeface="Montserrat"/>
              <a:cs typeface="Montserrat"/>
              <a:sym typeface="Montserrat"/>
            </a:endParaRPr>
          </a:p>
        </p:txBody>
      </p:sp>
      <p:sp>
        <p:nvSpPr>
          <p:cNvPr id="254" name="Google Shape;254;p28"/>
          <p:cNvSpPr txBox="1"/>
          <p:nvPr>
            <p:ph idx="4" type="subTitle"/>
          </p:nvPr>
        </p:nvSpPr>
        <p:spPr>
          <a:xfrm>
            <a:off x="1403209" y="3045075"/>
            <a:ext cx="7087800" cy="70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Is there a correlation between trading volume and price movements?</a:t>
            </a:r>
            <a:endParaRPr b="0"/>
          </a:p>
        </p:txBody>
      </p:sp>
      <p:sp>
        <p:nvSpPr>
          <p:cNvPr id="255" name="Google Shape;255;p28"/>
          <p:cNvSpPr txBox="1"/>
          <p:nvPr>
            <p:ph idx="5" type="subTitle"/>
          </p:nvPr>
        </p:nvSpPr>
        <p:spPr>
          <a:xfrm>
            <a:off x="1403209" y="3991950"/>
            <a:ext cx="7087800" cy="70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t>How do external factors affect cryptocurrency prices?</a:t>
            </a:r>
            <a:endParaRPr b="0"/>
          </a:p>
        </p:txBody>
      </p:sp>
      <p:sp>
        <p:nvSpPr>
          <p:cNvPr id="256" name="Google Shape;256;p28"/>
          <p:cNvSpPr/>
          <p:nvPr/>
        </p:nvSpPr>
        <p:spPr>
          <a:xfrm>
            <a:off x="713225" y="3045075"/>
            <a:ext cx="640200" cy="70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03</a:t>
            </a:r>
            <a:endParaRPr b="1" sz="2000">
              <a:solidFill>
                <a:schemeClr val="dk2"/>
              </a:solidFill>
              <a:latin typeface="Montserrat"/>
              <a:ea typeface="Montserrat"/>
              <a:cs typeface="Montserrat"/>
              <a:sym typeface="Montserrat"/>
            </a:endParaRPr>
          </a:p>
        </p:txBody>
      </p:sp>
      <p:sp>
        <p:nvSpPr>
          <p:cNvPr id="257" name="Google Shape;257;p28"/>
          <p:cNvSpPr/>
          <p:nvPr/>
        </p:nvSpPr>
        <p:spPr>
          <a:xfrm>
            <a:off x="713225" y="3991950"/>
            <a:ext cx="640200" cy="70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04</a:t>
            </a:r>
            <a:endParaRPr b="1" sz="2000">
              <a:solidFill>
                <a:schemeClr val="dk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 </a:t>
            </a:r>
            <a:r>
              <a:rPr lang="en"/>
              <a:t>Data Cleaning</a:t>
            </a:r>
            <a:endParaRPr/>
          </a:p>
        </p:txBody>
      </p:sp>
      <p:sp>
        <p:nvSpPr>
          <p:cNvPr id="263" name="Google Shape;263;p29"/>
          <p:cNvSpPr txBox="1"/>
          <p:nvPr>
            <p:ph idx="1" type="subTitle"/>
          </p:nvPr>
        </p:nvSpPr>
        <p:spPr>
          <a:xfrm>
            <a:off x="948600" y="2167360"/>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Analyzed 23 cryptocurrency CSV files, identifying and selecting the top 6 cryptocurrencies based on key performance metrics.</a:t>
            </a:r>
            <a:endParaRPr/>
          </a:p>
        </p:txBody>
      </p:sp>
      <p:sp>
        <p:nvSpPr>
          <p:cNvPr id="264" name="Google Shape;264;p29"/>
          <p:cNvSpPr txBox="1"/>
          <p:nvPr>
            <p:ph idx="7" type="subTitle"/>
          </p:nvPr>
        </p:nvSpPr>
        <p:spPr>
          <a:xfrm>
            <a:off x="948600" y="1869675"/>
            <a:ext cx="2233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Combine Data</a:t>
            </a:r>
            <a:endParaRPr/>
          </a:p>
        </p:txBody>
      </p:sp>
      <p:pic>
        <p:nvPicPr>
          <p:cNvPr id="265" name="Google Shape;265;p29"/>
          <p:cNvPicPr preferRelativeResize="0"/>
          <p:nvPr/>
        </p:nvPicPr>
        <p:blipFill>
          <a:blip r:embed="rId3">
            <a:alphaModFix/>
          </a:blip>
          <a:stretch>
            <a:fillRect/>
          </a:stretch>
        </p:blipFill>
        <p:spPr>
          <a:xfrm>
            <a:off x="3741825" y="1377125"/>
            <a:ext cx="3549800" cy="273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 Data Cleaning</a:t>
            </a:r>
            <a:endParaRPr/>
          </a:p>
        </p:txBody>
      </p:sp>
      <p:sp>
        <p:nvSpPr>
          <p:cNvPr id="271" name="Google Shape;271;p30"/>
          <p:cNvSpPr txBox="1"/>
          <p:nvPr>
            <p:ph idx="2" type="subTitle"/>
          </p:nvPr>
        </p:nvSpPr>
        <p:spPr>
          <a:xfrm>
            <a:off x="940650" y="1862560"/>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Utilized the Pandas library to efficiently merge the selected CSV files into a unified dataset, facilitating comprehensive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 name="Google Shape;272;p30"/>
          <p:cNvSpPr txBox="1"/>
          <p:nvPr>
            <p:ph idx="8" type="subTitle"/>
          </p:nvPr>
        </p:nvSpPr>
        <p:spPr>
          <a:xfrm>
            <a:off x="941850" y="1564875"/>
            <a:ext cx="2231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273" name="Google Shape;273;p30"/>
          <p:cNvSpPr txBox="1"/>
          <p:nvPr>
            <p:ph idx="9" type="subTitle"/>
          </p:nvPr>
        </p:nvSpPr>
        <p:spPr>
          <a:xfrm>
            <a:off x="932700" y="3241275"/>
            <a:ext cx="23268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Convert Datatype</a:t>
            </a:r>
            <a:endParaRPr/>
          </a:p>
        </p:txBody>
      </p:sp>
      <p:sp>
        <p:nvSpPr>
          <p:cNvPr id="274" name="Google Shape;274;p30"/>
          <p:cNvSpPr txBox="1"/>
          <p:nvPr>
            <p:ph idx="5" type="subTitle"/>
          </p:nvPr>
        </p:nvSpPr>
        <p:spPr>
          <a:xfrm>
            <a:off x="932700" y="3538960"/>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a clean_data_df dataframe, standardizing the date format to datetime64[ns] for seamless time-series analysis.</a:t>
            </a:r>
            <a:endParaRPr/>
          </a:p>
        </p:txBody>
      </p:sp>
      <p:pic>
        <p:nvPicPr>
          <p:cNvPr id="275" name="Google Shape;275;p30"/>
          <p:cNvPicPr preferRelativeResize="0"/>
          <p:nvPr/>
        </p:nvPicPr>
        <p:blipFill>
          <a:blip r:embed="rId3">
            <a:alphaModFix/>
          </a:blip>
          <a:stretch>
            <a:fillRect/>
          </a:stretch>
        </p:blipFill>
        <p:spPr>
          <a:xfrm>
            <a:off x="5022999" y="2940360"/>
            <a:ext cx="2385000" cy="2041340"/>
          </a:xfrm>
          <a:prstGeom prst="rect">
            <a:avLst/>
          </a:prstGeom>
          <a:noFill/>
          <a:ln>
            <a:noFill/>
          </a:ln>
        </p:spPr>
      </p:pic>
      <p:pic>
        <p:nvPicPr>
          <p:cNvPr id="276" name="Google Shape;276;p30"/>
          <p:cNvPicPr preferRelativeResize="0"/>
          <p:nvPr/>
        </p:nvPicPr>
        <p:blipFill>
          <a:blip r:embed="rId4">
            <a:alphaModFix/>
          </a:blip>
          <a:stretch>
            <a:fillRect/>
          </a:stretch>
        </p:blipFill>
        <p:spPr>
          <a:xfrm>
            <a:off x="3744875" y="1452725"/>
            <a:ext cx="4819274" cy="139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idx="4" type="subTitle"/>
          </p:nvPr>
        </p:nvSpPr>
        <p:spPr>
          <a:xfrm>
            <a:off x="4923138" y="2489652"/>
            <a:ext cx="2505600" cy="41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goal</a:t>
            </a:r>
            <a:endParaRPr/>
          </a:p>
        </p:txBody>
      </p:sp>
      <p:sp>
        <p:nvSpPr>
          <p:cNvPr id="282" name="Google Shape;282;p3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 Statistical Analysis</a:t>
            </a:r>
            <a:endParaRPr/>
          </a:p>
        </p:txBody>
      </p:sp>
      <p:sp>
        <p:nvSpPr>
          <p:cNvPr id="283" name="Google Shape;283;p31"/>
          <p:cNvSpPr txBox="1"/>
          <p:nvPr>
            <p:ph idx="1" type="subTitle"/>
          </p:nvPr>
        </p:nvSpPr>
        <p:spPr>
          <a:xfrm>
            <a:off x="4923137" y="2878950"/>
            <a:ext cx="2505600" cy="14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Provided a quantitative view of cryptocurrency performance.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4" name="Google Shape;284;p31"/>
          <p:cNvSpPr txBox="1"/>
          <p:nvPr>
            <p:ph idx="2" type="subTitle"/>
          </p:nvPr>
        </p:nvSpPr>
        <p:spPr>
          <a:xfrm>
            <a:off x="1715263" y="2878950"/>
            <a:ext cx="2505600" cy="14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Calculated averages, medians, and volatility for each cryptocurrency.</a:t>
            </a:r>
            <a:endParaRPr/>
          </a:p>
        </p:txBody>
      </p:sp>
      <p:sp>
        <p:nvSpPr>
          <p:cNvPr id="285" name="Google Shape;285;p31"/>
          <p:cNvSpPr txBox="1"/>
          <p:nvPr>
            <p:ph idx="3" type="subTitle"/>
          </p:nvPr>
        </p:nvSpPr>
        <p:spPr>
          <a:xfrm>
            <a:off x="1715263" y="2489652"/>
            <a:ext cx="2505600" cy="41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aim</a:t>
            </a:r>
            <a:endParaRPr/>
          </a:p>
        </p:txBody>
      </p:sp>
      <p:sp>
        <p:nvSpPr>
          <p:cNvPr id="286" name="Google Shape;286;p31"/>
          <p:cNvSpPr/>
          <p:nvPr/>
        </p:nvSpPr>
        <p:spPr>
          <a:xfrm>
            <a:off x="2647963" y="1598950"/>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01</a:t>
            </a:r>
            <a:endParaRPr b="1" sz="2000">
              <a:solidFill>
                <a:schemeClr val="dk2"/>
              </a:solidFill>
              <a:latin typeface="Montserrat"/>
              <a:ea typeface="Montserrat"/>
              <a:cs typeface="Montserrat"/>
              <a:sym typeface="Montserrat"/>
            </a:endParaRPr>
          </a:p>
        </p:txBody>
      </p:sp>
      <p:sp>
        <p:nvSpPr>
          <p:cNvPr id="287" name="Google Shape;287;p31"/>
          <p:cNvSpPr/>
          <p:nvPr/>
        </p:nvSpPr>
        <p:spPr>
          <a:xfrm>
            <a:off x="5855838" y="1598950"/>
            <a:ext cx="640200" cy="64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Montserrat"/>
                <a:ea typeface="Montserrat"/>
                <a:cs typeface="Montserrat"/>
                <a:sym typeface="Montserrat"/>
              </a:rPr>
              <a:t>02</a:t>
            </a:r>
            <a:endParaRPr b="1" sz="2000">
              <a:solidFill>
                <a:schemeClr val="dk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Analysis</a:t>
            </a:r>
            <a:endParaRPr/>
          </a:p>
        </p:txBody>
      </p:sp>
      <p:graphicFrame>
        <p:nvGraphicFramePr>
          <p:cNvPr id="293" name="Google Shape;293;p32"/>
          <p:cNvGraphicFramePr/>
          <p:nvPr/>
        </p:nvGraphicFramePr>
        <p:xfrm>
          <a:off x="318613" y="1196010"/>
          <a:ext cx="3000000" cy="3000000"/>
        </p:xfrm>
        <a:graphic>
          <a:graphicData uri="http://schemas.openxmlformats.org/drawingml/2006/table">
            <a:tbl>
              <a:tblPr>
                <a:noFill/>
                <a:tableStyleId>{01518E92-E0D9-4F13-834C-D4B5B5570202}</a:tableStyleId>
              </a:tblPr>
              <a:tblGrid>
                <a:gridCol w="2426225"/>
                <a:gridCol w="2067575"/>
                <a:gridCol w="2067575"/>
                <a:gridCol w="2067575"/>
              </a:tblGrid>
              <a:tr h="530425">
                <a:tc>
                  <a:txBody>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Currency</a:t>
                      </a:r>
                      <a:endParaRPr b="1">
                        <a:solidFill>
                          <a:schemeClr val="lt1"/>
                        </a:solidFill>
                        <a:latin typeface="Montserrat"/>
                        <a:ea typeface="Montserrat"/>
                        <a:cs typeface="Montserrat"/>
                        <a:sym typeface="Montserrat"/>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100000">
                          <a:schemeClr val="lt2"/>
                        </a:gs>
                      </a:gsLst>
                      <a:lin ang="5400700" scaled="0"/>
                    </a:gradFill>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Mean Price</a:t>
                      </a:r>
                      <a:endParaRPr b="1">
                        <a:solidFill>
                          <a:schemeClr val="lt1"/>
                        </a:solidFill>
                        <a:latin typeface="Montserrat"/>
                        <a:ea typeface="Montserrat"/>
                        <a:cs typeface="Montserrat"/>
                        <a:sym typeface="Montserra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100000">
                          <a:schemeClr val="lt2"/>
                        </a:gs>
                      </a:gsLst>
                      <a:lin ang="5400700" scaled="0"/>
                    </a:gradFill>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Median Price</a:t>
                      </a:r>
                      <a:endParaRPr b="1">
                        <a:solidFill>
                          <a:schemeClr val="lt1"/>
                        </a:solidFill>
                        <a:latin typeface="Montserrat"/>
                        <a:ea typeface="Montserrat"/>
                        <a:cs typeface="Montserrat"/>
                        <a:sym typeface="Montserra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100000">
                          <a:schemeClr val="lt2"/>
                        </a:gs>
                      </a:gsLst>
                      <a:lin ang="5400700" scaled="0"/>
                    </a:gradFill>
                  </a:tcPr>
                </a:tc>
                <a:tc>
                  <a:txBody>
                    <a:bodyPr/>
                    <a:lstStyle/>
                    <a:p>
                      <a:pPr indent="0" lvl="0" marL="0" rtl="0" algn="ctr">
                        <a:spcBef>
                          <a:spcPts val="0"/>
                        </a:spcBef>
                        <a:spcAft>
                          <a:spcPts val="0"/>
                        </a:spcAft>
                        <a:buClr>
                          <a:srgbClr val="000000"/>
                        </a:buClr>
                        <a:buSzPts val="1100"/>
                        <a:buFont typeface="Arial"/>
                        <a:buNone/>
                      </a:pPr>
                      <a:r>
                        <a:rPr b="1" lang="en">
                          <a:solidFill>
                            <a:schemeClr val="lt1"/>
                          </a:solidFill>
                          <a:latin typeface="Montserrat"/>
                          <a:ea typeface="Montserrat"/>
                          <a:cs typeface="Montserrat"/>
                          <a:sym typeface="Montserrat"/>
                        </a:rPr>
                        <a:t>Volatility</a:t>
                      </a:r>
                      <a:endParaRPr b="1">
                        <a:solidFill>
                          <a:schemeClr val="lt1"/>
                        </a:solidFill>
                        <a:latin typeface="Montserrat"/>
                        <a:ea typeface="Montserrat"/>
                        <a:cs typeface="Montserrat"/>
                        <a:sym typeface="Montserrat"/>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dk2"/>
                        </a:gs>
                        <a:gs pos="100000">
                          <a:schemeClr val="lt2"/>
                        </a:gs>
                      </a:gsLst>
                      <a:lin ang="5400700" scaled="0"/>
                    </a:gradFill>
                  </a:tcPr>
                </a:tc>
              </a:tr>
              <a:tr h="548950">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Bitcoin - BTC</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6711.290443071488</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2286.409912109375</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0.04263924853868491</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tcPr>
                </a:tc>
              </a:tr>
              <a:tr h="548950">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Ethereum - ETH</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383.91069131936325</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198.64369149700002</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0.06303562022503241</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38250">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Solana - SOL</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10.471388329287931</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2.8813885885149997</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0.09450721975387637</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48950">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Binance - BNB</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52.250307521403116</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16.21056933625</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0.08004986863144231</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48950">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Dogecoin - DOGE</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0.013762639322080604</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0.00184435040268945</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0.11345836448299737</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48950">
                <a:tc>
                  <a:txBody>
                    <a:bodyPr/>
                    <a:lstStyle/>
                    <a:p>
                      <a:pPr indent="0" lvl="0" marL="0" rtl="0" algn="l">
                        <a:spcBef>
                          <a:spcPts val="0"/>
                        </a:spcBef>
                        <a:spcAft>
                          <a:spcPts val="0"/>
                        </a:spcAft>
                        <a:buNone/>
                      </a:pPr>
                      <a:r>
                        <a:rPr b="1" lang="en" sz="1200">
                          <a:solidFill>
                            <a:schemeClr val="dk2"/>
                          </a:solidFill>
                          <a:latin typeface="Raleway"/>
                          <a:ea typeface="Raleway"/>
                          <a:cs typeface="Raleway"/>
                          <a:sym typeface="Raleway"/>
                        </a:rPr>
                        <a:t>Cardano - ADA</a:t>
                      </a:r>
                      <a:endParaRPr b="1" sz="1200">
                        <a:solidFill>
                          <a:schemeClr val="dk2"/>
                        </a:solidFill>
                        <a:latin typeface="Raleway"/>
                        <a:ea typeface="Raleway"/>
                        <a:cs typeface="Raleway"/>
                        <a:sym typeface="Raleway"/>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0.25631264836731377</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0.08700221665815</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aleway"/>
                          <a:ea typeface="Raleway"/>
                          <a:cs typeface="Raleway"/>
                          <a:sym typeface="Raleway"/>
                        </a:rPr>
                        <a:t>0.0835979909649701</a:t>
                      </a:r>
                      <a:endParaRPr sz="1200">
                        <a:solidFill>
                          <a:schemeClr val="dk1"/>
                        </a:solidFill>
                        <a:latin typeface="Raleway"/>
                        <a:ea typeface="Raleway"/>
                        <a:cs typeface="Raleway"/>
                        <a:sym typeface="Raleway"/>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299" name="Google Shape;299;p33"/>
          <p:cNvSpPr txBox="1"/>
          <p:nvPr>
            <p:ph idx="1" type="subTitle"/>
          </p:nvPr>
        </p:nvSpPr>
        <p:spPr>
          <a:xfrm>
            <a:off x="720000" y="1710160"/>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Bitcoin, as expected, has the highest mean price among the listed cryptocurrencies, indicating its dominance in the market. </a:t>
            </a:r>
            <a:endParaRPr/>
          </a:p>
        </p:txBody>
      </p:sp>
      <p:sp>
        <p:nvSpPr>
          <p:cNvPr id="300" name="Google Shape;300;p33"/>
          <p:cNvSpPr txBox="1"/>
          <p:nvPr>
            <p:ph idx="2" type="subTitle"/>
          </p:nvPr>
        </p:nvSpPr>
        <p:spPr>
          <a:xfrm>
            <a:off x="3455250" y="1710160"/>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Ethereum shows a notable difference between its mean and median prices, indicating some level of price skewness or extreme values.</a:t>
            </a:r>
            <a:endParaRPr/>
          </a:p>
        </p:txBody>
      </p:sp>
      <p:sp>
        <p:nvSpPr>
          <p:cNvPr id="301" name="Google Shape;301;p33"/>
          <p:cNvSpPr txBox="1"/>
          <p:nvPr>
            <p:ph idx="3" type="subTitle"/>
          </p:nvPr>
        </p:nvSpPr>
        <p:spPr>
          <a:xfrm>
            <a:off x="720000" y="3440450"/>
            <a:ext cx="2392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Binance Coin presents a moderate mean price compared to Bitcoin and Ethereum, but like the others, it also shows a significant difference between the mean and median prices, pointing to periods of high price volatility.</a:t>
            </a:r>
            <a:endParaRPr/>
          </a:p>
        </p:txBody>
      </p:sp>
      <p:sp>
        <p:nvSpPr>
          <p:cNvPr id="302" name="Google Shape;302;p33"/>
          <p:cNvSpPr txBox="1"/>
          <p:nvPr>
            <p:ph idx="4" type="subTitle"/>
          </p:nvPr>
        </p:nvSpPr>
        <p:spPr>
          <a:xfrm>
            <a:off x="3455250" y="3440454"/>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Dogecoin stands out for its extremely low mean and median prices, reflecting its origin as a meme coin with low nominal value. </a:t>
            </a:r>
            <a:endParaRPr/>
          </a:p>
        </p:txBody>
      </p:sp>
      <p:sp>
        <p:nvSpPr>
          <p:cNvPr id="303" name="Google Shape;303;p33"/>
          <p:cNvSpPr txBox="1"/>
          <p:nvPr>
            <p:ph idx="7" type="subTitle"/>
          </p:nvPr>
        </p:nvSpPr>
        <p:spPr>
          <a:xfrm>
            <a:off x="720000" y="1412475"/>
            <a:ext cx="2233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Bitcoin - BTC</a:t>
            </a:r>
            <a:endParaRPr/>
          </a:p>
        </p:txBody>
      </p:sp>
      <p:sp>
        <p:nvSpPr>
          <p:cNvPr id="304" name="Google Shape;304;p33"/>
          <p:cNvSpPr txBox="1"/>
          <p:nvPr>
            <p:ph idx="8" type="subTitle"/>
          </p:nvPr>
        </p:nvSpPr>
        <p:spPr>
          <a:xfrm>
            <a:off x="3456450" y="1412475"/>
            <a:ext cx="2231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Ethereum - ETH</a:t>
            </a:r>
            <a:endParaRPr/>
          </a:p>
        </p:txBody>
      </p:sp>
      <p:sp>
        <p:nvSpPr>
          <p:cNvPr id="305" name="Google Shape;305;p33"/>
          <p:cNvSpPr txBox="1"/>
          <p:nvPr>
            <p:ph idx="9" type="subTitle"/>
          </p:nvPr>
        </p:nvSpPr>
        <p:spPr>
          <a:xfrm>
            <a:off x="6190500" y="1412475"/>
            <a:ext cx="2231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Solana - SOL</a:t>
            </a:r>
            <a:endParaRPr/>
          </a:p>
        </p:txBody>
      </p:sp>
      <p:sp>
        <p:nvSpPr>
          <p:cNvPr id="306" name="Google Shape;306;p33"/>
          <p:cNvSpPr txBox="1"/>
          <p:nvPr>
            <p:ph idx="5" type="subTitle"/>
          </p:nvPr>
        </p:nvSpPr>
        <p:spPr>
          <a:xfrm>
            <a:off x="6190500" y="1710160"/>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Solana has a low mean price, suggesting it is a more affordable cryptocurrency with potentially high growth prospects.</a:t>
            </a:r>
            <a:endParaRPr/>
          </a:p>
        </p:txBody>
      </p:sp>
      <p:sp>
        <p:nvSpPr>
          <p:cNvPr id="307" name="Google Shape;307;p33"/>
          <p:cNvSpPr txBox="1"/>
          <p:nvPr>
            <p:ph idx="6" type="subTitle"/>
          </p:nvPr>
        </p:nvSpPr>
        <p:spPr>
          <a:xfrm>
            <a:off x="6190500" y="3440454"/>
            <a:ext cx="22335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Cardano shows a moderate mean price for a newer cryptocurrency, with a median that is significantly lower, indicating a skewed price distribution. </a:t>
            </a:r>
            <a:endParaRPr/>
          </a:p>
        </p:txBody>
      </p:sp>
      <p:sp>
        <p:nvSpPr>
          <p:cNvPr id="308" name="Google Shape;308;p33"/>
          <p:cNvSpPr txBox="1"/>
          <p:nvPr>
            <p:ph idx="13" type="subTitle"/>
          </p:nvPr>
        </p:nvSpPr>
        <p:spPr>
          <a:xfrm>
            <a:off x="720000" y="3139551"/>
            <a:ext cx="2233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Binance - BNB</a:t>
            </a:r>
            <a:endParaRPr/>
          </a:p>
        </p:txBody>
      </p:sp>
      <p:sp>
        <p:nvSpPr>
          <p:cNvPr id="309" name="Google Shape;309;p33"/>
          <p:cNvSpPr txBox="1"/>
          <p:nvPr>
            <p:ph idx="14" type="subTitle"/>
          </p:nvPr>
        </p:nvSpPr>
        <p:spPr>
          <a:xfrm>
            <a:off x="3456450" y="3139550"/>
            <a:ext cx="23925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Dogecoin - DOGE</a:t>
            </a:r>
            <a:endParaRPr/>
          </a:p>
        </p:txBody>
      </p:sp>
      <p:sp>
        <p:nvSpPr>
          <p:cNvPr id="310" name="Google Shape;310;p33"/>
          <p:cNvSpPr txBox="1"/>
          <p:nvPr>
            <p:ph idx="15" type="subTitle"/>
          </p:nvPr>
        </p:nvSpPr>
        <p:spPr>
          <a:xfrm>
            <a:off x="6190500" y="3139556"/>
            <a:ext cx="2231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Cardano - ADA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rypto Insurance Project Proposal by Slidesgo">
  <a:themeElements>
    <a:clrScheme name="Simple Light">
      <a:dk1>
        <a:srgbClr val="191919"/>
      </a:dk1>
      <a:lt1>
        <a:srgbClr val="FFFFFF"/>
      </a:lt1>
      <a:dk2>
        <a:srgbClr val="5992FD"/>
      </a:dk2>
      <a:lt2>
        <a:srgbClr val="ACC9FF"/>
      </a:lt2>
      <a:accent1>
        <a:srgbClr val="F3F3F3"/>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